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14"/>
  </p:notesMasterIdLst>
  <p:sldIdLst>
    <p:sldId id="266" r:id="rId2"/>
    <p:sldId id="257" r:id="rId3"/>
    <p:sldId id="264" r:id="rId4"/>
    <p:sldId id="260" r:id="rId5"/>
    <p:sldId id="265" r:id="rId6"/>
    <p:sldId id="258" r:id="rId7"/>
    <p:sldId id="259" r:id="rId8"/>
    <p:sldId id="261" r:id="rId9"/>
    <p:sldId id="262" r:id="rId10"/>
    <p:sldId id="268" r:id="rId11"/>
    <p:sldId id="269"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66" autoAdjust="0"/>
  </p:normalViewPr>
  <p:slideViewPr>
    <p:cSldViewPr snapToGrid="0">
      <p:cViewPr varScale="1">
        <p:scale>
          <a:sx n="66" d="100"/>
          <a:sy n="66" d="100"/>
        </p:scale>
        <p:origin x="168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69584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10ced27d3_0_0:notes"/>
          <p:cNvSpPr txBox="1">
            <a:spLocks noGrp="1"/>
          </p:cNvSpPr>
          <p:nvPr>
            <p:ph type="body" idx="1"/>
          </p:nvPr>
        </p:nvSpPr>
        <p:spPr>
          <a:xfrm>
            <a:off x="685800" y="4400550"/>
            <a:ext cx="5486400" cy="3600300"/>
          </a:xfrm>
          <a:prstGeom prst="rect">
            <a:avLst/>
          </a:prstGeom>
          <a:noFill/>
          <a:ln>
            <a:noFill/>
          </a:ln>
        </p:spPr>
        <p:txBody>
          <a:bodyPr spcFirstLastPara="1" wrap="square" lIns="89450" tIns="89450" rIns="89450" bIns="89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166" name="Google Shape;166;g510ced27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Within the architecture, the standards place an equal importance on both the mastery of important social studies concepts and disciplinary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practices. 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As indicated by the architecture</a:t>
            </a:r>
            <a:r>
              <a:rPr lang="en-US" sz="1100" b="0" i="0" u="none" strike="noStrike" cap="none" baseline="0" dirty="0" smtClean="0">
                <a:solidFill>
                  <a:srgbClr val="000000"/>
                </a:solidFill>
                <a:effectLst/>
                <a:latin typeface="Arial"/>
                <a:ea typeface="Arial"/>
                <a:cs typeface="Arial"/>
                <a:sym typeface="Arial"/>
              </a:rPr>
              <a:t> of the standards</a:t>
            </a:r>
            <a:r>
              <a:rPr lang="en-US" sz="1100" b="0" i="0" u="none" strike="noStrike" cap="none" dirty="0" smtClean="0">
                <a:solidFill>
                  <a:srgbClr val="000000"/>
                </a:solidFill>
                <a:effectLst/>
                <a:latin typeface="Arial"/>
                <a:ea typeface="Arial"/>
                <a:cs typeface="Arial"/>
                <a:sym typeface="Arial"/>
              </a:rPr>
              <a:t>, concept knowledge cannot be achieved effectively without the practice of inquiry. Neither development of the practices nor development of the knowledge and understanding within the lenses is sufficient on its own to equip young people with the knowledge and skills necessary to carry on the ideals of the founders.</a:t>
            </a:r>
          </a:p>
          <a:p>
            <a:pPr marL="158750" indent="0">
              <a:buNone/>
            </a:pPr>
            <a:endParaRPr lang="en-US" dirty="0"/>
          </a:p>
        </p:txBody>
      </p:sp>
    </p:spTree>
    <p:extLst>
      <p:ext uri="{BB962C8B-B14F-4D97-AF65-F5344CB8AC3E}">
        <p14:creationId xmlns:p14="http://schemas.microsoft.com/office/powerpoint/2010/main" val="425493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10ced27d3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When</a:t>
            </a:r>
            <a:r>
              <a:rPr lang="en-US" baseline="0" dirty="0" smtClean="0"/>
              <a:t> engaging with the </a:t>
            </a:r>
            <a:r>
              <a:rPr lang="en-US" i="1" baseline="0" dirty="0" smtClean="0"/>
              <a:t>KAS for Social Studies</a:t>
            </a:r>
            <a:r>
              <a:rPr lang="en-US" i="0" baseline="0" dirty="0" smtClean="0"/>
              <a:t>, it is important to understand the architecture of the standards. The image shown is an example of how the KAS for Social Studies are organized kindergarten through Grade 8. Each elementary and middle school grade level is identified with a title and a theme. This theme drives the grade level standards, meaning that the standards are connected to the theme. Each grade level has a short introduction to provide additional information about the grade level theme. Each grade level begins with the inquiry practice of questioning. The inquiry practices are color-coded to indicate the integration of inquiry throughout the grade level standards. Students engage in the inquiry practice of investigation through the exploration of the discipline strand standards. The disciplinary strands civics, economics, geography and history are color coded and identified with a corresponding character. The discipline specific character appears before the concept and practice title. Each standard is coded for identification of its grade level, discipline, concept and practice and number within the larger set of standards. Students complete the inquiry process by using evidence and communicating conclusions. </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i="0" baseline="0" dirty="0" smtClean="0"/>
              <a:t>It is important to note that while the standards were just discussed by reading them from right to left and top to bottom, the standards are not meant to be engaged with linearly. Meaning, that a student does not have to start with the questioning standards and the content standards prior to engaging with the using evidence standards as students should be asking questions, using evidence and communicating conclusions throughout their learning.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The KAS for Social Studies for high school</a:t>
            </a:r>
            <a:r>
              <a:rPr lang="en-US" sz="1100" b="0" i="0" u="none" strike="noStrike" cap="none" baseline="0" dirty="0" smtClean="0">
                <a:solidFill>
                  <a:srgbClr val="000000"/>
                </a:solidFill>
                <a:effectLst/>
                <a:latin typeface="Arial"/>
                <a:ea typeface="Arial"/>
                <a:cs typeface="Arial"/>
                <a:sym typeface="Arial"/>
              </a:rPr>
              <a:t> is organized within a similar architecture but the high school standards are organized around the disciplines of civics, economics, geography and US and World History rather than being organized around a theme.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
        <p:nvSpPr>
          <p:cNvPr id="189" name="Google Shape;189;g510ced27d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74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10ced27d3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The KAS for Social Studies for high school</a:t>
            </a:r>
            <a:r>
              <a:rPr lang="en-US" sz="1100" b="0" i="0" u="none" strike="noStrike" cap="none" baseline="0" dirty="0" smtClean="0">
                <a:solidFill>
                  <a:srgbClr val="000000"/>
                </a:solidFill>
                <a:effectLst/>
                <a:latin typeface="Arial"/>
                <a:ea typeface="Arial"/>
                <a:cs typeface="Arial"/>
                <a:sym typeface="Arial"/>
              </a:rPr>
              <a:t> is organized within a similar architecture but the high school standards are organized around the disciplines of civics, economics, geography and US and World History rather than being organized around a theme.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Each high school discipline is identified with a title and introduction that provides information about the discipline. Each high school discipline begins with the inquiry practice of questioning. The inquiry practices are color-coded to indicate the integration of inquiry throughout the grade level standards. Students engage in the inquiry practice of investigation through the exploration of the discipline strand standards. The disciplinary strands civics, economics, geography and history are color coded and identified with a corresponding character. The discipline specific character appears before the concept and practice title. Each standard is coded for identification of its grade level, discipline, concept and practice and number within the larger set of standards. In high school, the inquiry standards are coded for the identification of the grade level, the discipline strand, the inquiry strand, the inquiry practice and number within the larger set of standards. Students complete the inquiry process by using evidence and communicating conclusions.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
        <p:nvSpPr>
          <p:cNvPr id="189" name="Google Shape;189;g510ced27d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67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10ced27d3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i="0" u="none" strike="noStrike" cap="none" dirty="0" smtClean="0">
                <a:solidFill>
                  <a:srgbClr val="000000"/>
                </a:solidFill>
                <a:effectLst/>
                <a:latin typeface="Arial"/>
                <a:ea typeface="Arial"/>
                <a:cs typeface="Arial"/>
                <a:sym typeface="Arial"/>
              </a:rPr>
              <a:t>Based on feedback provided since the</a:t>
            </a:r>
            <a:r>
              <a:rPr lang="en-US" sz="1100" b="0" i="0" u="none" strike="noStrike" cap="none" baseline="0" dirty="0" smtClean="0">
                <a:solidFill>
                  <a:srgbClr val="000000"/>
                </a:solidFill>
                <a:effectLst/>
                <a:latin typeface="Arial"/>
                <a:ea typeface="Arial"/>
                <a:cs typeface="Arial"/>
                <a:sym typeface="Arial"/>
              </a:rPr>
              <a:t> December Kentucky Board of Education meeting</a:t>
            </a:r>
            <a:r>
              <a:rPr lang="en-US" sz="1100" b="0" i="0" u="none" strike="noStrike" cap="none" dirty="0" smtClean="0">
                <a:solidFill>
                  <a:srgbClr val="000000"/>
                </a:solidFill>
                <a:effectLst/>
                <a:latin typeface="Arial"/>
                <a:ea typeface="Arial"/>
                <a:cs typeface="Arial"/>
                <a:sym typeface="Arial"/>
              </a:rPr>
              <a:t>, grade-level specific overviews were added to the </a:t>
            </a:r>
            <a:r>
              <a:rPr lang="en-US" sz="1100" b="0" i="1" u="none" strike="noStrike" cap="none" dirty="0" smtClean="0">
                <a:solidFill>
                  <a:srgbClr val="000000"/>
                </a:solidFill>
                <a:effectLst/>
                <a:latin typeface="Arial"/>
                <a:ea typeface="Arial"/>
                <a:cs typeface="Arial"/>
                <a:sym typeface="Arial"/>
              </a:rPr>
              <a:t>Kentucky</a:t>
            </a:r>
            <a:r>
              <a:rPr lang="en-US" sz="1100" b="0" i="1" u="none" strike="noStrike" cap="none" baseline="0" dirty="0" smtClean="0">
                <a:solidFill>
                  <a:srgbClr val="000000"/>
                </a:solidFill>
                <a:effectLst/>
                <a:latin typeface="Arial"/>
                <a:ea typeface="Arial"/>
                <a:cs typeface="Arial"/>
                <a:sym typeface="Arial"/>
              </a:rPr>
              <a:t> Academic Standards (KAS) for Social Studies</a:t>
            </a:r>
            <a:r>
              <a:rPr lang="en-US" sz="1100" b="0" i="0" u="none" strike="noStrike" cap="none" baseline="0" dirty="0" smtClean="0">
                <a:solidFill>
                  <a:srgbClr val="000000"/>
                </a:solidFill>
                <a:effectLst/>
                <a:latin typeface="Arial"/>
                <a:ea typeface="Arial"/>
                <a:cs typeface="Arial"/>
                <a:sym typeface="Arial"/>
              </a:rPr>
              <a:t> document</a:t>
            </a:r>
            <a:r>
              <a:rPr lang="en-US" sz="1100" b="0" i="0" u="none" strike="noStrike" cap="none" dirty="0" smtClean="0">
                <a:solidFill>
                  <a:srgbClr val="000000"/>
                </a:solidFill>
                <a:effectLst/>
                <a:latin typeface="Arial"/>
                <a:ea typeface="Arial"/>
                <a:cs typeface="Arial"/>
                <a:sym typeface="Arial"/>
              </a:rPr>
              <a:t> in kindergarten through grade 8. In K-8, each grade level is introduced with a grade-level specific overview that includes an expanded grade-level introduction, suggested key vocabulary, connections to the previous and following grade, and an explanation of what inquiry looks like in practice. The grade-level theme presented in the introduction drives the standards within the concepts and practices through the four disciplines of civics, economics, geography and history.</a:t>
            </a:r>
          </a:p>
          <a:p>
            <a:pPr marL="0" lvl="0" indent="0" algn="l" rtl="0">
              <a:spcBef>
                <a:spcPts val="0"/>
              </a:spcBef>
              <a:spcAft>
                <a:spcPts val="0"/>
              </a:spcAft>
              <a:buClr>
                <a:schemeClr val="dk1"/>
              </a:buClr>
              <a:buSzPts val="1100"/>
              <a:buFont typeface="Arial"/>
              <a:buNone/>
            </a:pPr>
            <a:endParaRPr lang="en-US" sz="1100" b="0" i="0" u="none" strike="noStrike" cap="none" dirty="0" smtClean="0">
              <a:solidFill>
                <a:srgbClr val="000000"/>
              </a:solidFill>
              <a:effectLst/>
              <a:latin typeface="Arial"/>
              <a:cs typeface="Arial"/>
              <a:sym typeface="Arial"/>
            </a:endParaRPr>
          </a:p>
          <a:p>
            <a:pPr lvl="1"/>
            <a:r>
              <a:rPr lang="en-US" sz="1100" b="1" i="0" u="none" strike="noStrike" cap="none" dirty="0" smtClean="0">
                <a:solidFill>
                  <a:srgbClr val="000000"/>
                </a:solidFill>
                <a:effectLst/>
                <a:latin typeface="Arial"/>
                <a:ea typeface="Arial"/>
                <a:cs typeface="Arial"/>
                <a:sym typeface="Arial"/>
              </a:rPr>
              <a:t>Grade-level introductions:</a:t>
            </a:r>
            <a:r>
              <a:rPr lang="en-US" sz="1100" b="0" i="0" u="none" strike="noStrike" cap="none" dirty="0" smtClean="0">
                <a:solidFill>
                  <a:srgbClr val="000000"/>
                </a:solidFill>
                <a:effectLst/>
                <a:latin typeface="Arial"/>
                <a:ea typeface="Arial"/>
                <a:cs typeface="Arial"/>
                <a:sym typeface="Arial"/>
              </a:rPr>
              <a:t> Feedback indicated that stakeholders valued the additional clarity of an expanded introduction specific to each grade level. The expanded introduction provides additional information on the grade-level theme and explains how the goal of social studies education connects with students as they progress through their social studies education. Additionally, the expanded introduction provides examples of how learners engage with each of the four disciplines during the year. </a:t>
            </a:r>
            <a:endParaRPr lang="en-US" sz="1050" b="0" i="0" u="none" strike="noStrike" cap="none" dirty="0" smtClean="0">
              <a:solidFill>
                <a:srgbClr val="000000"/>
              </a:solidFill>
              <a:effectLst/>
              <a:latin typeface="Arial"/>
              <a:ea typeface="Arial"/>
              <a:cs typeface="Arial"/>
              <a:sym typeface="Arial"/>
            </a:endParaRPr>
          </a:p>
          <a:p>
            <a:pPr lvl="1"/>
            <a:r>
              <a:rPr lang="en-US" sz="1100" b="1" i="0" u="none" strike="noStrike" cap="none" dirty="0" smtClean="0">
                <a:solidFill>
                  <a:srgbClr val="000000"/>
                </a:solidFill>
                <a:effectLst/>
                <a:latin typeface="Arial"/>
                <a:ea typeface="Arial"/>
                <a:cs typeface="Arial"/>
                <a:sym typeface="Arial"/>
              </a:rPr>
              <a:t>Suggested key vocabulary:</a:t>
            </a:r>
            <a:r>
              <a:rPr lang="en-US" sz="1100" b="0" i="0" u="none" strike="noStrike" cap="none" dirty="0" smtClean="0">
                <a:solidFill>
                  <a:srgbClr val="000000"/>
                </a:solidFill>
                <a:effectLst/>
                <a:latin typeface="Arial"/>
                <a:ea typeface="Arial"/>
                <a:cs typeface="Arial"/>
                <a:sym typeface="Arial"/>
              </a:rPr>
              <a:t> Feedback indicated that stakeholders valued suggested key vocabulary specific to each grade level. The writing committee identified terms that they felt were essential to understanding the content and skills in the standards. The identified key vocabulary terms listed are possible suggestions; they are not the only terms that may be used during instruction. </a:t>
            </a:r>
            <a:endParaRPr lang="en-US" sz="1050" b="0" i="0" u="none" strike="noStrike" cap="none" dirty="0" smtClean="0">
              <a:solidFill>
                <a:srgbClr val="000000"/>
              </a:solidFill>
              <a:effectLst/>
              <a:latin typeface="Arial"/>
              <a:ea typeface="Arial"/>
              <a:cs typeface="Arial"/>
              <a:sym typeface="Arial"/>
            </a:endParaRPr>
          </a:p>
          <a:p>
            <a:pPr lvl="1"/>
            <a:r>
              <a:rPr lang="en-US" sz="1100" b="1" i="0" u="none" strike="noStrike" cap="none" dirty="0" smtClean="0">
                <a:solidFill>
                  <a:srgbClr val="000000"/>
                </a:solidFill>
                <a:effectLst/>
                <a:latin typeface="Arial"/>
                <a:ea typeface="Arial"/>
                <a:cs typeface="Arial"/>
                <a:sym typeface="Arial"/>
              </a:rPr>
              <a:t>Looking Back, Looking Ahead: progression snapshots: </a:t>
            </a:r>
            <a:r>
              <a:rPr lang="en-US" sz="1100" b="0" i="0" u="none" strike="noStrike" cap="none" dirty="0" smtClean="0">
                <a:solidFill>
                  <a:srgbClr val="000000"/>
                </a:solidFill>
                <a:effectLst/>
                <a:latin typeface="Arial"/>
                <a:ea typeface="Arial"/>
                <a:cs typeface="Arial"/>
                <a:sym typeface="Arial"/>
              </a:rPr>
              <a:t>Feedback indicated that stakeholders valued the progression snapshots found in the overviews. Short summaries of the previous and following grades are included to provide educators information on what a student’s social studies learning experience is focused on in the previous and following grade. This short snapshot provides a short narrative on how the current grade’s theme progresses. </a:t>
            </a:r>
            <a:endParaRPr lang="en-US" sz="105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p:txBody>
      </p:sp>
      <p:sp>
        <p:nvSpPr>
          <p:cNvPr id="171" name="Google Shape;171;g510ced27d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08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10ced27d3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i="0" u="none" strike="noStrike" cap="none" dirty="0" smtClean="0">
                <a:solidFill>
                  <a:srgbClr val="000000"/>
                </a:solidFill>
                <a:effectLst/>
                <a:latin typeface="Arial"/>
                <a:ea typeface="Arial"/>
                <a:cs typeface="Arial"/>
                <a:sym typeface="Arial"/>
              </a:rPr>
              <a:t>Feedback provided indicated that supports were needed to assist stakeholders in seeing how the inquiry and discipline strand standards interact in a learning experience. This section provides guidance on how to combine the standards into a learning experience for students and how the standards work together to ensure students are engaged in the inquiry practices throughout K-8. The identified sample evidence of learning is a possible suggestion of how the disciplinary strand standards interact with the inquiry practices; however, it is not the only pathway and is not comprehensive to obtain mastery of the standards.</a:t>
            </a:r>
            <a:endParaRPr dirty="0"/>
          </a:p>
        </p:txBody>
      </p:sp>
      <p:sp>
        <p:nvSpPr>
          <p:cNvPr id="181" name="Google Shape;181;g510ced27d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80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10ced27d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510ced27d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100" b="0" i="0" u="none" strike="noStrike" cap="none" dirty="0" smtClean="0">
                <a:solidFill>
                  <a:srgbClr val="000000"/>
                </a:solidFill>
                <a:effectLst/>
                <a:latin typeface="Arial"/>
                <a:ea typeface="Arial"/>
                <a:cs typeface="Arial"/>
                <a:sym typeface="Arial"/>
              </a:rPr>
              <a:t>Based on feedback provided, disciplinary clarifications were added in kindergarten through grade 8. Following the grade-level standards for each grade, disciplinary clarifications are provided. The disciplinary clarifications include sample ideas of content and concepts to help teachers better understand the expectations of the standards. The identified disciplinary clarifications are possible suggestions; however, they are not the only pathways and are not comprehensive to obtain mastery of the standards. </a:t>
            </a:r>
            <a:endParaRPr dirty="0"/>
          </a:p>
        </p:txBody>
      </p:sp>
      <p:sp>
        <p:nvSpPr>
          <p:cNvPr id="198" name="Google Shape;198;g510ced27d3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332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10ced27d3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01600" marR="0" lvl="0" indent="0" algn="l" rtl="0">
              <a:lnSpc>
                <a:spcPct val="80000"/>
              </a:lnSpc>
              <a:spcBef>
                <a:spcPts val="800"/>
              </a:spcBef>
              <a:spcAft>
                <a:spcPts val="0"/>
              </a:spcAft>
              <a:buClr>
                <a:srgbClr val="3F3F3F"/>
              </a:buClr>
              <a:buSzPts val="1200"/>
              <a:buNone/>
            </a:pPr>
            <a:r>
              <a:rPr lang="en-US" sz="1100" b="0" i="0" u="none" strike="noStrike" cap="none" dirty="0" smtClean="0">
                <a:solidFill>
                  <a:schemeClr val="dk1"/>
                </a:solidFill>
                <a:latin typeface="Calibri"/>
                <a:ea typeface="Calibri"/>
                <a:cs typeface="Calibri"/>
                <a:sym typeface="Calibri"/>
              </a:rPr>
              <a:t>Additional Highlights of the KAS for Social Studies include the</a:t>
            </a:r>
            <a:r>
              <a:rPr lang="en-US" sz="1100" b="0" i="0" u="none" strike="noStrike" cap="none" baseline="0" dirty="0" smtClean="0">
                <a:solidFill>
                  <a:schemeClr val="dk1"/>
                </a:solidFill>
                <a:latin typeface="Calibri"/>
                <a:ea typeface="Calibri"/>
                <a:cs typeface="Calibri"/>
                <a:sym typeface="Calibri"/>
              </a:rPr>
              <a:t> following</a:t>
            </a:r>
            <a:r>
              <a:rPr lang="en-US" sz="1100" b="0" i="0" u="none" strike="noStrike" cap="none" dirty="0" smtClean="0">
                <a:solidFill>
                  <a:schemeClr val="dk1"/>
                </a:solidFill>
                <a:latin typeface="Calibri"/>
                <a:ea typeface="Calibri"/>
                <a:cs typeface="Calibri"/>
                <a:sym typeface="Calibri"/>
              </a:rPr>
              <a:t>:</a:t>
            </a:r>
            <a:endParaRPr lang="en-US" sz="1100" dirty="0" smtClean="0"/>
          </a:p>
          <a:p>
            <a:pPr marL="444500" lvl="0" indent="-419100" algn="l" rtl="0">
              <a:lnSpc>
                <a:spcPct val="80000"/>
              </a:lnSpc>
              <a:spcBef>
                <a:spcPts val="800"/>
              </a:spcBef>
              <a:spcAft>
                <a:spcPts val="0"/>
              </a:spcAft>
              <a:buClr>
                <a:srgbClr val="3F3F3F"/>
              </a:buClr>
              <a:buSzPts val="2400"/>
              <a:buFont typeface="Arial"/>
              <a:buChar char="•"/>
            </a:pPr>
            <a:r>
              <a:rPr lang="en-US" sz="1100" dirty="0" smtClean="0">
                <a:solidFill>
                  <a:schemeClr val="dk1"/>
                </a:solidFill>
                <a:latin typeface="Calibri"/>
                <a:ea typeface="Calibri"/>
                <a:cs typeface="Calibri"/>
                <a:sym typeface="Calibri"/>
              </a:rPr>
              <a:t>There are grade level content standards to promote foundational learning in K-3. </a:t>
            </a:r>
            <a:endParaRPr lang="en-US" sz="1100" dirty="0" smtClean="0"/>
          </a:p>
          <a:p>
            <a:pPr marL="444500" lvl="0" indent="-419100" algn="l" rtl="0">
              <a:lnSpc>
                <a:spcPct val="80000"/>
              </a:lnSpc>
              <a:spcBef>
                <a:spcPts val="800"/>
              </a:spcBef>
              <a:spcAft>
                <a:spcPts val="0"/>
              </a:spcAft>
              <a:buClr>
                <a:srgbClr val="3F3F3F"/>
              </a:buClr>
              <a:buSzPts val="2400"/>
              <a:buFont typeface="Arial"/>
              <a:buChar char="•"/>
            </a:pPr>
            <a:r>
              <a:rPr lang="en-US" sz="1100" dirty="0" smtClean="0">
                <a:solidFill>
                  <a:schemeClr val="dk1"/>
                </a:solidFill>
                <a:latin typeface="Calibri"/>
                <a:ea typeface="Calibri"/>
                <a:cs typeface="Calibri"/>
                <a:sym typeface="Calibri"/>
              </a:rPr>
              <a:t>There are Kentucky studies standards throughout a child’s social studies education K-12 , where appropriate.</a:t>
            </a:r>
            <a:r>
              <a:rPr lang="en-US" sz="1100" baseline="0" dirty="0" smtClean="0">
                <a:solidFill>
                  <a:schemeClr val="dk1"/>
                </a:solidFill>
                <a:latin typeface="Calibri"/>
                <a:ea typeface="Calibri"/>
                <a:cs typeface="Calibri"/>
                <a:sym typeface="Calibri"/>
              </a:rPr>
              <a:t> It is important to note that the Kentucky studies standards are discipline specific so there are Kentucky Civics, Kentucky Economics, Kentucky Geography and Kentucky History standards. </a:t>
            </a:r>
            <a:endParaRPr lang="en-US" sz="1100" dirty="0" smtClean="0">
              <a:solidFill>
                <a:schemeClr val="dk1"/>
              </a:solidFill>
              <a:latin typeface="Calibri"/>
              <a:ea typeface="Calibri"/>
              <a:cs typeface="Calibri"/>
              <a:sym typeface="Calibri"/>
            </a:endParaRPr>
          </a:p>
          <a:p>
            <a:pPr marL="444500" lvl="0" indent="-419100" algn="l" rtl="0">
              <a:lnSpc>
                <a:spcPct val="80000"/>
              </a:lnSpc>
              <a:spcBef>
                <a:spcPts val="800"/>
              </a:spcBef>
              <a:spcAft>
                <a:spcPts val="0"/>
              </a:spcAft>
              <a:buClr>
                <a:srgbClr val="3F3F3F"/>
              </a:buClr>
              <a:buSzPts val="2400"/>
              <a:buFont typeface="Arial"/>
              <a:buChar char="•"/>
            </a:pPr>
            <a:r>
              <a:rPr lang="en-US" sz="1100" dirty="0" smtClean="0">
                <a:solidFill>
                  <a:schemeClr val="dk1"/>
                </a:solidFill>
                <a:latin typeface="Calibri"/>
                <a:ea typeface="Calibri"/>
                <a:cs typeface="Calibri"/>
                <a:sym typeface="Calibri"/>
              </a:rPr>
              <a:t>Based on feedback</a:t>
            </a:r>
            <a:r>
              <a:rPr lang="en-US" sz="1100" baseline="0" dirty="0" smtClean="0">
                <a:solidFill>
                  <a:schemeClr val="dk1"/>
                </a:solidFill>
                <a:latin typeface="Calibri"/>
                <a:ea typeface="Calibri"/>
                <a:cs typeface="Calibri"/>
                <a:sym typeface="Calibri"/>
              </a:rPr>
              <a:t> provided, o</a:t>
            </a:r>
            <a:r>
              <a:rPr lang="en-US" sz="1100" dirty="0" smtClean="0">
                <a:solidFill>
                  <a:schemeClr val="dk1"/>
                </a:solidFill>
                <a:latin typeface="Calibri"/>
                <a:ea typeface="Calibri"/>
                <a:cs typeface="Calibri"/>
                <a:sym typeface="Calibri"/>
              </a:rPr>
              <a:t>pportunities for cross disciplinary connections were identified. </a:t>
            </a:r>
            <a:r>
              <a:rPr lang="en-US" sz="1100" b="0" i="0" u="none" strike="noStrike" cap="none" dirty="0" smtClean="0">
                <a:solidFill>
                  <a:srgbClr val="000000"/>
                </a:solidFill>
                <a:effectLst/>
                <a:latin typeface="Arial"/>
                <a:ea typeface="Arial"/>
                <a:cs typeface="Arial"/>
                <a:sym typeface="Arial"/>
              </a:rPr>
              <a:t>Feedback provided indicated that teachers needed support, especially at the elementary school level, when understanding how cross disciplinary connections could be made among the content standards. In this section, connections are made between the </a:t>
            </a:r>
            <a:r>
              <a:rPr lang="en-US" sz="1100" b="0" i="1" u="none" strike="noStrike" cap="none" dirty="0" smtClean="0">
                <a:solidFill>
                  <a:srgbClr val="000000"/>
                </a:solidFill>
                <a:effectLst/>
                <a:latin typeface="Arial"/>
                <a:ea typeface="Arial"/>
                <a:cs typeface="Arial"/>
                <a:sym typeface="Arial"/>
              </a:rPr>
              <a:t>KAS for Social Studies </a:t>
            </a:r>
            <a:r>
              <a:rPr lang="en-US" sz="1100" b="0" i="0" u="none" strike="noStrike" cap="none" dirty="0" smtClean="0">
                <a:solidFill>
                  <a:srgbClr val="000000"/>
                </a:solidFill>
                <a:effectLst/>
                <a:latin typeface="Arial"/>
                <a:ea typeface="Arial"/>
                <a:cs typeface="Arial"/>
                <a:sym typeface="Arial"/>
              </a:rPr>
              <a:t>and the </a:t>
            </a:r>
            <a:r>
              <a:rPr lang="en-US" sz="1100" b="0" i="1" u="none" strike="noStrike" cap="none" dirty="0" smtClean="0">
                <a:solidFill>
                  <a:srgbClr val="000000"/>
                </a:solidFill>
                <a:effectLst/>
                <a:latin typeface="Arial"/>
                <a:ea typeface="Arial"/>
                <a:cs typeface="Arial"/>
                <a:sym typeface="Arial"/>
              </a:rPr>
              <a:t>Kentucky Academic Standards (KAS) for Reading and Writing</a:t>
            </a:r>
            <a:r>
              <a:rPr lang="en-US" sz="1100" b="0" i="0" u="none" strike="noStrike" cap="none" dirty="0" smtClean="0">
                <a:solidFill>
                  <a:srgbClr val="000000"/>
                </a:solidFill>
                <a:effectLst/>
                <a:latin typeface="Arial"/>
                <a:ea typeface="Arial"/>
                <a:cs typeface="Arial"/>
                <a:sym typeface="Arial"/>
              </a:rPr>
              <a:t>. </a:t>
            </a:r>
            <a:endParaRPr lang="en-US" sz="1100" dirty="0" smtClean="0">
              <a:solidFill>
                <a:schemeClr val="dk1"/>
              </a:solidFill>
              <a:latin typeface="Calibri"/>
              <a:ea typeface="Calibri"/>
              <a:cs typeface="Calibri"/>
              <a:sym typeface="Calibri"/>
            </a:endParaRPr>
          </a:p>
          <a:p>
            <a:pPr marL="444500" lvl="0" indent="-419100" algn="l" rtl="0">
              <a:lnSpc>
                <a:spcPct val="80000"/>
              </a:lnSpc>
              <a:spcBef>
                <a:spcPts val="800"/>
              </a:spcBef>
              <a:spcAft>
                <a:spcPts val="0"/>
              </a:spcAft>
              <a:buClr>
                <a:srgbClr val="3F3F3F"/>
              </a:buClr>
              <a:buSzPts val="2400"/>
              <a:buFont typeface="Arial"/>
              <a:buChar char="•"/>
            </a:pPr>
            <a:r>
              <a:rPr lang="en-US" sz="1100" dirty="0" smtClean="0">
                <a:solidFill>
                  <a:schemeClr val="dk1"/>
                </a:solidFill>
                <a:latin typeface="Calibri"/>
                <a:ea typeface="Calibri"/>
                <a:cs typeface="Calibri"/>
                <a:sym typeface="Calibri"/>
              </a:rPr>
              <a:t>In the Progression</a:t>
            </a:r>
            <a:r>
              <a:rPr lang="en-US" sz="1100" baseline="0" dirty="0" smtClean="0">
                <a:solidFill>
                  <a:schemeClr val="dk1"/>
                </a:solidFill>
                <a:latin typeface="Calibri"/>
                <a:ea typeface="Calibri"/>
                <a:cs typeface="Calibri"/>
                <a:sym typeface="Calibri"/>
              </a:rPr>
              <a:t> appendix, the standards are o</a:t>
            </a:r>
            <a:r>
              <a:rPr lang="en-US" sz="1100" dirty="0" smtClean="0">
                <a:solidFill>
                  <a:schemeClr val="dk1"/>
                </a:solidFill>
                <a:latin typeface="Calibri"/>
                <a:ea typeface="Calibri"/>
                <a:cs typeface="Calibri"/>
                <a:sym typeface="Calibri"/>
              </a:rPr>
              <a:t>rganized in progressions from K-12 by grade level, inquiry practice, discipline, and concepts and practices</a:t>
            </a:r>
          </a:p>
          <a:p>
            <a:pPr marL="0" lvl="0" indent="0" algn="l" rtl="0">
              <a:lnSpc>
                <a:spcPct val="100000"/>
              </a:lnSpc>
              <a:spcBef>
                <a:spcPts val="0"/>
              </a:spcBef>
              <a:spcAft>
                <a:spcPts val="0"/>
              </a:spcAft>
              <a:buSzPts val="1400"/>
              <a:buNone/>
            </a:pPr>
            <a:endParaRPr dirty="0"/>
          </a:p>
        </p:txBody>
      </p:sp>
      <p:sp>
        <p:nvSpPr>
          <p:cNvPr id="205" name="Google Shape;205;g510ced27d3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721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50d2c785f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50d2c785f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672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lstStyle>
            <a:lvl1pPr marR="0" lvl="0" algn="l" rtl="0">
              <a:lnSpc>
                <a:spcPct val="100000"/>
              </a:lnSpc>
              <a:spcBef>
                <a:spcPts val="0"/>
              </a:spcBef>
              <a:spcAft>
                <a:spcPts val="0"/>
              </a:spcAft>
              <a:buClr>
                <a:srgbClr val="072B62"/>
              </a:buClr>
              <a:buSzPts val="4100"/>
              <a:buFont typeface="Georgia"/>
              <a:buNone/>
              <a:defRPr sz="4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8" name="Google Shape;68;p14"/>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lstStyle>
            <a:lvl1pPr marR="0" lvl="0" algn="r" rtl="0">
              <a:lnSpc>
                <a:spcPct val="100000"/>
              </a:lnSpc>
              <a:spcBef>
                <a:spcPts val="800"/>
              </a:spcBef>
              <a:spcAft>
                <a:spcPts val="0"/>
              </a:spcAft>
              <a:buClr>
                <a:srgbClr val="D2BD24"/>
              </a:buClr>
              <a:buSzPts val="21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800"/>
              </a:spcBef>
              <a:spcAft>
                <a:spcPts val="0"/>
              </a:spcAft>
              <a:buClr>
                <a:srgbClr val="D2BD24"/>
              </a:buClr>
              <a:buSzPts val="19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800"/>
              </a:spcBef>
              <a:spcAft>
                <a:spcPts val="0"/>
              </a:spcAft>
              <a:buClr>
                <a:srgbClr val="D2BD24"/>
              </a:buClr>
              <a:buSzPts val="21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69" name="Google Shape;69;p14"/>
          <p:cNvGrpSpPr/>
          <p:nvPr/>
        </p:nvGrpSpPr>
        <p:grpSpPr>
          <a:xfrm>
            <a:off x="0" y="0"/>
            <a:ext cx="9144100" cy="5149925"/>
            <a:chOff x="0" y="-8467"/>
            <a:chExt cx="12192133" cy="6866567"/>
          </a:xfrm>
        </p:grpSpPr>
        <p:cxnSp>
          <p:nvCxnSpPr>
            <p:cNvPr id="70" name="Google Shape;70;p14"/>
            <p:cNvCxnSpPr/>
            <p:nvPr/>
          </p:nvCxnSpPr>
          <p:spPr>
            <a:xfrm>
              <a:off x="9169166" y="-8467"/>
              <a:ext cx="1783200" cy="6856500"/>
            </a:xfrm>
            <a:prstGeom prst="straightConnector1">
              <a:avLst/>
            </a:prstGeom>
            <a:noFill/>
            <a:ln w="9525" cap="flat" cmpd="sng">
              <a:solidFill>
                <a:schemeClr val="accent1">
                  <a:alpha val="69020"/>
                </a:schemeClr>
              </a:solidFill>
              <a:prstDash val="solid"/>
              <a:round/>
              <a:headEnd type="none" w="sm" len="sm"/>
              <a:tailEnd type="none" w="sm" len="sm"/>
            </a:ln>
          </p:spPr>
        </p:cxnSp>
        <p:cxnSp>
          <p:nvCxnSpPr>
            <p:cNvPr id="71" name="Google Shape;71;p14"/>
            <p:cNvCxnSpPr/>
            <p:nvPr/>
          </p:nvCxnSpPr>
          <p:spPr>
            <a:xfrm flipH="1">
              <a:off x="8475125" y="3681413"/>
              <a:ext cx="3713700" cy="3166500"/>
            </a:xfrm>
            <a:prstGeom prst="straightConnector1">
              <a:avLst/>
            </a:prstGeom>
            <a:noFill/>
            <a:ln w="9525" cap="flat" cmpd="sng">
              <a:solidFill>
                <a:schemeClr val="accent1">
                  <a:alpha val="69020"/>
                </a:schemeClr>
              </a:solidFill>
              <a:prstDash val="solid"/>
              <a:round/>
              <a:headEnd type="none" w="sm" len="sm"/>
              <a:tailEnd type="none" w="sm" len="sm"/>
            </a:ln>
          </p:spPr>
        </p:cxnSp>
        <p:sp>
          <p:nvSpPr>
            <p:cNvPr id="72" name="Google Shape;72;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0"/>
              </a:schemeClr>
            </a:solidFill>
            <a:ln>
              <a:noFill/>
            </a:ln>
          </p:spPr>
        </p:sp>
        <p:sp>
          <p:nvSpPr>
            <p:cNvPr id="73" name="Google Shape;73;p1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74" name="Google Shape;74;p14"/>
            <p:cNvSpPr/>
            <p:nvPr/>
          </p:nvSpPr>
          <p:spPr>
            <a:xfrm>
              <a:off x="8932333" y="3048000"/>
              <a:ext cx="3259800" cy="38100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5" name="Google Shape;75;p1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20"/>
              </a:srgbClr>
            </a:solidFill>
            <a:ln>
              <a:noFill/>
            </a:ln>
          </p:spPr>
        </p:sp>
        <p:sp>
          <p:nvSpPr>
            <p:cNvPr id="76" name="Google Shape;76;p1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20"/>
              </a:srgbClr>
            </a:solidFill>
            <a:ln>
              <a:noFill/>
            </a:ln>
          </p:spPr>
        </p:sp>
        <p:sp>
          <p:nvSpPr>
            <p:cNvPr id="77" name="Google Shape;77;p1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78" name="Google Shape;78;p14"/>
            <p:cNvSpPr/>
            <p:nvPr/>
          </p:nvSpPr>
          <p:spPr>
            <a:xfrm>
              <a:off x="10371666" y="3589867"/>
              <a:ext cx="1817100" cy="32682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9" name="Google Shape;79;p14"/>
            <p:cNvSpPr/>
            <p:nvPr/>
          </p:nvSpPr>
          <p:spPr>
            <a:xfrm>
              <a:off x="0" y="4013200"/>
              <a:ext cx="448800" cy="2844900"/>
            </a:xfrm>
            <a:prstGeom prst="triangle">
              <a:avLst>
                <a:gd name="adj" fmla="val 0"/>
              </a:avLst>
            </a:prstGeom>
            <a:solidFill>
              <a:srgbClr val="072B62">
                <a:alpha val="6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80" name="Google Shape;80;p14"/>
          <p:cNvPicPr preferRelativeResize="0"/>
          <p:nvPr/>
        </p:nvPicPr>
        <p:blipFill rotWithShape="1">
          <a:blip r:embed="rId2">
            <a:alphaModFix/>
          </a:blip>
          <a:srcRect/>
          <a:stretch/>
        </p:blipFill>
        <p:spPr>
          <a:xfrm>
            <a:off x="7310329" y="0"/>
            <a:ext cx="1783080" cy="1783079"/>
          </a:xfrm>
          <a:prstGeom prst="rect">
            <a:avLst/>
          </a:prstGeom>
          <a:noFill/>
          <a:ln>
            <a:noFill/>
          </a:ln>
        </p:spPr>
      </p:pic>
      <p:sp>
        <p:nvSpPr>
          <p:cNvPr id="81" name="Google Shape;81;p14"/>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14"/>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lstStyle>
            <a:lvl1pPr marR="0" lvl="0" algn="r" rtl="0">
              <a:lnSpc>
                <a:spcPct val="100000"/>
              </a:lnSpc>
              <a:spcBef>
                <a:spcPts val="0"/>
              </a:spcBef>
              <a:spcAft>
                <a:spcPts val="0"/>
              </a:spcAft>
              <a:buClr>
                <a:srgbClr val="000000"/>
              </a:buClr>
              <a:buSzPts val="11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17" name="Google Shape;117;p23"/>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3"/>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19" name="Google Shape;119;p23"/>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22" name="Google Shape;122;p24"/>
          <p:cNvSpPr txBox="1">
            <a:spLocks noGrp="1"/>
          </p:cNvSpPr>
          <p:nvPr>
            <p:ph type="body" idx="1"/>
          </p:nvPr>
        </p:nvSpPr>
        <p:spPr>
          <a:xfrm>
            <a:off x="436225" y="1404639"/>
            <a:ext cx="3223500" cy="432300"/>
          </a:xfrm>
          <a:prstGeom prst="rect">
            <a:avLst/>
          </a:prstGeom>
          <a:noFill/>
          <a:ln>
            <a:noFill/>
          </a:ln>
        </p:spPr>
        <p:txBody>
          <a:bodyPr spcFirstLastPara="1" wrap="square" lIns="68575" tIns="34275" rIns="68575" bIns="34275" anchor="b" anchorCtr="0"/>
          <a:lstStyle>
            <a:lvl1pPr marL="457200" marR="0" lvl="0"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2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4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123" name="Google Shape;123;p24"/>
          <p:cNvSpPr txBox="1">
            <a:spLocks noGrp="1"/>
          </p:cNvSpPr>
          <p:nvPr>
            <p:ph type="body" idx="2"/>
          </p:nvPr>
        </p:nvSpPr>
        <p:spPr>
          <a:xfrm>
            <a:off x="3921341" y="1404639"/>
            <a:ext cx="3223500" cy="432300"/>
          </a:xfrm>
          <a:prstGeom prst="rect">
            <a:avLst/>
          </a:prstGeom>
          <a:noFill/>
          <a:ln>
            <a:noFill/>
          </a:ln>
        </p:spPr>
        <p:txBody>
          <a:bodyPr spcFirstLastPara="1" wrap="square" lIns="68575" tIns="34275" rIns="68575" bIns="34275" anchor="b" anchorCtr="0"/>
          <a:lstStyle>
            <a:lvl1pPr marL="457200" marR="0" lvl="0"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2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4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124" name="Google Shape;124;p24"/>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24"/>
          <p:cNvSpPr txBox="1">
            <a:spLocks noGrp="1"/>
          </p:cNvSpPr>
          <p:nvPr>
            <p:ph type="body" idx="3"/>
          </p:nvPr>
        </p:nvSpPr>
        <p:spPr>
          <a:xfrm>
            <a:off x="436225" y="2017339"/>
            <a:ext cx="3223500" cy="28548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26" name="Google Shape;126;p24"/>
          <p:cNvSpPr txBox="1">
            <a:spLocks noGrp="1"/>
          </p:cNvSpPr>
          <p:nvPr>
            <p:ph type="body" idx="4"/>
          </p:nvPr>
        </p:nvSpPr>
        <p:spPr>
          <a:xfrm>
            <a:off x="3921342" y="2017340"/>
            <a:ext cx="3223500" cy="28548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29" name="Google Shape;129;p25"/>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30"/>
        <p:cNvGrpSpPr/>
        <p:nvPr/>
      </p:nvGrpSpPr>
      <p:grpSpPr>
        <a:xfrm>
          <a:off x="0" y="0"/>
          <a:ext cx="0" cy="0"/>
          <a:chOff x="0" y="0"/>
          <a:chExt cx="0" cy="0"/>
        </a:xfrm>
      </p:grpSpPr>
      <p:sp>
        <p:nvSpPr>
          <p:cNvPr id="131" name="Google Shape;131;p26"/>
          <p:cNvSpPr txBox="1">
            <a:spLocks noGrp="1"/>
          </p:cNvSpPr>
          <p:nvPr>
            <p:ph type="body" idx="1"/>
          </p:nvPr>
        </p:nvSpPr>
        <p:spPr>
          <a:xfrm>
            <a:off x="2630606" y="386193"/>
            <a:ext cx="4324800" cy="45168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32" name="Google Shape;132;p26"/>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26"/>
          <p:cNvSpPr>
            <a:spLocks noGrp="1"/>
          </p:cNvSpPr>
          <p:nvPr>
            <p:ph type="pic" idx="2"/>
          </p:nvPr>
        </p:nvSpPr>
        <p:spPr>
          <a:xfrm>
            <a:off x="429816" y="1972468"/>
            <a:ext cx="1894200" cy="13443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34" name="Google Shape;134;p26"/>
          <p:cNvSpPr>
            <a:spLocks noGrp="1"/>
          </p:cNvSpPr>
          <p:nvPr>
            <p:ph type="pic" idx="3"/>
          </p:nvPr>
        </p:nvSpPr>
        <p:spPr>
          <a:xfrm>
            <a:off x="429816" y="386193"/>
            <a:ext cx="1894200" cy="13443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35" name="Google Shape;135;p26"/>
          <p:cNvSpPr>
            <a:spLocks noGrp="1"/>
          </p:cNvSpPr>
          <p:nvPr>
            <p:ph type="pic" idx="4"/>
          </p:nvPr>
        </p:nvSpPr>
        <p:spPr>
          <a:xfrm>
            <a:off x="429816" y="3558742"/>
            <a:ext cx="1894200" cy="13443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38" name="Google Shape;138;p27"/>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7"/>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40" name="Google Shape;140;p27"/>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508001" y="457200"/>
            <a:ext cx="6261000" cy="22668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72B62"/>
              </a:buClr>
              <a:buSzPts val="3300"/>
              <a:buFont typeface="Georgia"/>
              <a:buNone/>
              <a:defRPr sz="33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43" name="Google Shape;143;p28"/>
          <p:cNvSpPr txBox="1">
            <a:spLocks noGrp="1"/>
          </p:cNvSpPr>
          <p:nvPr>
            <p:ph type="body" idx="1"/>
          </p:nvPr>
        </p:nvSpPr>
        <p:spPr>
          <a:xfrm>
            <a:off x="450856" y="2927350"/>
            <a:ext cx="6447600" cy="385500"/>
          </a:xfrm>
          <a:prstGeom prst="rect">
            <a:avLst/>
          </a:prstGeom>
          <a:noFill/>
          <a:ln>
            <a:noFill/>
          </a:ln>
        </p:spPr>
        <p:txBody>
          <a:bodyPr spcFirstLastPara="1" wrap="square" lIns="68575" tIns="34275" rIns="68575" bIns="34275" anchor="b" anchorCtr="0"/>
          <a:lstStyle>
            <a:lvl1pPr marL="457200" marR="0" lvl="0" indent="-228600" algn="r" rtl="0">
              <a:lnSpc>
                <a:spcPct val="100000"/>
              </a:lnSpc>
              <a:spcBef>
                <a:spcPts val="8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44" name="Google Shape;144;p28"/>
          <p:cNvSpPr txBox="1">
            <a:spLocks noGrp="1"/>
          </p:cNvSpPr>
          <p:nvPr>
            <p:ph type="body" idx="2"/>
          </p:nvPr>
        </p:nvSpPr>
        <p:spPr>
          <a:xfrm>
            <a:off x="508001" y="3395586"/>
            <a:ext cx="6390300" cy="1135200"/>
          </a:xfrm>
          <a:prstGeom prst="rect">
            <a:avLst/>
          </a:prstGeom>
          <a:noFill/>
          <a:ln>
            <a:noFill/>
          </a:ln>
        </p:spPr>
        <p:txBody>
          <a:bodyPr spcFirstLastPara="1" wrap="square" lIns="68575" tIns="34275" rIns="68575" bIns="34275" anchor="t" anchorCtr="0"/>
          <a:lstStyle>
            <a:lvl1pPr marL="457200" marR="0" lvl="0" indent="-228600" algn="r" rtl="0">
              <a:lnSpc>
                <a:spcPct val="100000"/>
              </a:lnSpc>
              <a:spcBef>
                <a:spcPts val="800"/>
              </a:spcBef>
              <a:spcAft>
                <a:spcPts val="0"/>
              </a:spcAft>
              <a:buClr>
                <a:srgbClr val="D2BD24"/>
              </a:buClr>
              <a:buSzPts val="18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45" name="Google Shape;145;p28"/>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46" name="Google Shape;146;p28"/>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47" name="Google Shape;147;p28"/>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50" name="Google Shape;150;p29"/>
          <p:cNvSpPr txBox="1">
            <a:spLocks noGrp="1"/>
          </p:cNvSpPr>
          <p:nvPr>
            <p:ph type="body" idx="1"/>
          </p:nvPr>
        </p:nvSpPr>
        <p:spPr>
          <a:xfrm>
            <a:off x="508001" y="3395586"/>
            <a:ext cx="6447600" cy="11352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51" name="Google Shape;151;p29"/>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54" name="Google Shape;154;p30"/>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55" name="Google Shape;155;p30"/>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56"/>
        <p:cNvGrpSpPr/>
        <p:nvPr/>
      </p:nvGrpSpPr>
      <p:grpSpPr>
        <a:xfrm>
          <a:off x="0" y="0"/>
          <a:ext cx="0" cy="0"/>
          <a:chOff x="0" y="0"/>
          <a:chExt cx="0" cy="0"/>
        </a:xfrm>
      </p:grpSpPr>
      <p:pic>
        <p:nvPicPr>
          <p:cNvPr id="157" name="Google Shape;157;p31"/>
          <p:cNvPicPr preferRelativeResize="0"/>
          <p:nvPr/>
        </p:nvPicPr>
        <p:blipFill rotWithShape="1">
          <a:blip r:embed="rId2">
            <a:alphaModFix/>
          </a:blip>
          <a:srcRect/>
          <a:stretch/>
        </p:blipFill>
        <p:spPr>
          <a:xfrm>
            <a:off x="1383257" y="-413147"/>
            <a:ext cx="5424491" cy="59686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3257" y="-413148"/>
            <a:ext cx="5424488" cy="596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31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5"/>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lstStyle>
            <a:lvl1pPr marL="457200" lvl="0" indent="-400050" algn="l" rtl="0">
              <a:lnSpc>
                <a:spcPct val="100000"/>
              </a:lnSpc>
              <a:spcBef>
                <a:spcPts val="800"/>
              </a:spcBef>
              <a:spcAft>
                <a:spcPts val="0"/>
              </a:spcAft>
              <a:buSzPts val="2700"/>
              <a:buChar char="▶"/>
              <a:defRPr/>
            </a:lvl1pPr>
            <a:lvl2pPr marL="914400" lvl="1" indent="-349250" algn="l" rtl="0">
              <a:lnSpc>
                <a:spcPct val="100000"/>
              </a:lnSpc>
              <a:spcBef>
                <a:spcPts val="800"/>
              </a:spcBef>
              <a:spcAft>
                <a:spcPts val="0"/>
              </a:spcAft>
              <a:buSzPts val="1900"/>
              <a:buChar char="●"/>
              <a:defRPr/>
            </a:lvl2pPr>
            <a:lvl3pPr marL="1371600" lvl="2" indent="-361950" algn="l" rtl="0">
              <a:lnSpc>
                <a:spcPct val="100000"/>
              </a:lnSpc>
              <a:spcBef>
                <a:spcPts val="800"/>
              </a:spcBef>
              <a:spcAft>
                <a:spcPts val="0"/>
              </a:spcAft>
              <a:buSzPts val="2100"/>
              <a:buChar char="✓"/>
              <a:defRPr/>
            </a:lvl3pPr>
            <a:lvl4pPr marL="1828800" lvl="3" indent="-342900" algn="l" rtl="0">
              <a:lnSpc>
                <a:spcPct val="100000"/>
              </a:lnSpc>
              <a:spcBef>
                <a:spcPts val="800"/>
              </a:spcBef>
              <a:spcAft>
                <a:spcPts val="0"/>
              </a:spcAft>
              <a:buSzPts val="1800"/>
              <a:buChar char="▶"/>
              <a:defRPr/>
            </a:lvl4pPr>
            <a:lvl5pPr marL="2286000" lvl="4" indent="-342900" algn="l" rtl="0">
              <a:lnSpc>
                <a:spcPct val="100000"/>
              </a:lnSpc>
              <a:spcBef>
                <a:spcPts val="800"/>
              </a:spcBef>
              <a:spcAft>
                <a:spcPts val="0"/>
              </a:spcAft>
              <a:buSzPts val="1800"/>
              <a:buFont typeface="Source Sans Pro"/>
              <a:buChar char="●"/>
              <a:defRPr/>
            </a:lvl5pPr>
            <a:lvl6pPr marL="2743200" lvl="5" indent="-273050" algn="l" rtl="0">
              <a:lnSpc>
                <a:spcPct val="100000"/>
              </a:lnSpc>
              <a:spcBef>
                <a:spcPts val="800"/>
              </a:spcBef>
              <a:spcAft>
                <a:spcPts val="0"/>
              </a:spcAft>
              <a:buSzPts val="700"/>
              <a:buChar char="▶"/>
              <a:defRPr/>
            </a:lvl6pPr>
            <a:lvl7pPr marL="3200400" lvl="6" indent="-273050" algn="l" rtl="0">
              <a:lnSpc>
                <a:spcPct val="100000"/>
              </a:lnSpc>
              <a:spcBef>
                <a:spcPts val="800"/>
              </a:spcBef>
              <a:spcAft>
                <a:spcPts val="0"/>
              </a:spcAft>
              <a:buSzPts val="700"/>
              <a:buChar char="▶"/>
              <a:defRPr/>
            </a:lvl7pPr>
            <a:lvl8pPr marL="3657600" lvl="7" indent="-273050" algn="l" rtl="0">
              <a:lnSpc>
                <a:spcPct val="100000"/>
              </a:lnSpc>
              <a:spcBef>
                <a:spcPts val="800"/>
              </a:spcBef>
              <a:spcAft>
                <a:spcPts val="0"/>
              </a:spcAft>
              <a:buSzPts val="700"/>
              <a:buChar char="▶"/>
              <a:defRPr/>
            </a:lvl8pPr>
            <a:lvl9pPr marL="4114800" lvl="8" indent="-273050" algn="l" rtl="0">
              <a:lnSpc>
                <a:spcPct val="100000"/>
              </a:lnSpc>
              <a:spcBef>
                <a:spcPts val="800"/>
              </a:spcBef>
              <a:spcAft>
                <a:spcPts val="0"/>
              </a:spcAft>
              <a:buSzPts val="700"/>
              <a:buChar char="▶"/>
              <a:defRPr/>
            </a:lvl9pPr>
          </a:lstStyle>
          <a:p>
            <a:endParaRPr/>
          </a:p>
        </p:txBody>
      </p:sp>
      <p:sp>
        <p:nvSpPr>
          <p:cNvPr id="86" name="Google Shape;86;p15"/>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a:lvl1pPr>
            <a:lvl2pPr marL="0" marR="0" lvl="1" indent="0" algn="r" rtl="0">
              <a:lnSpc>
                <a:spcPct val="100000"/>
              </a:lnSpc>
              <a:spcBef>
                <a:spcPts val="0"/>
              </a:spcBef>
              <a:spcAft>
                <a:spcPts val="0"/>
              </a:spcAft>
              <a:buClr>
                <a:srgbClr val="000000"/>
              </a:buClr>
              <a:buSzPts val="1400"/>
              <a:buFont typeface="Arial"/>
              <a:buNone/>
              <a:defRPr/>
            </a:lvl2pPr>
            <a:lvl3pPr marL="0" marR="0" lvl="2" indent="0" algn="r" rtl="0">
              <a:lnSpc>
                <a:spcPct val="100000"/>
              </a:lnSpc>
              <a:spcBef>
                <a:spcPts val="0"/>
              </a:spcBef>
              <a:spcAft>
                <a:spcPts val="0"/>
              </a:spcAft>
              <a:buClr>
                <a:srgbClr val="000000"/>
              </a:buClr>
              <a:buSzPts val="1400"/>
              <a:buFont typeface="Arial"/>
              <a:buNone/>
              <a:defRPr/>
            </a:lvl3pPr>
            <a:lvl4pPr marL="0" marR="0" lvl="3" indent="0" algn="r" rtl="0">
              <a:lnSpc>
                <a:spcPct val="100000"/>
              </a:lnSpc>
              <a:spcBef>
                <a:spcPts val="0"/>
              </a:spcBef>
              <a:spcAft>
                <a:spcPts val="0"/>
              </a:spcAft>
              <a:buClr>
                <a:srgbClr val="000000"/>
              </a:buClr>
              <a:buSzPts val="1400"/>
              <a:buFont typeface="Arial"/>
              <a:buNone/>
              <a:defRPr/>
            </a:lvl4pPr>
            <a:lvl5pPr marL="0" marR="0" lvl="4" indent="0" algn="r" rtl="0">
              <a:lnSpc>
                <a:spcPct val="100000"/>
              </a:lnSpc>
              <a:spcBef>
                <a:spcPts val="0"/>
              </a:spcBef>
              <a:spcAft>
                <a:spcPts val="0"/>
              </a:spcAft>
              <a:buClr>
                <a:srgbClr val="000000"/>
              </a:buClr>
              <a:buSzPts val="1400"/>
              <a:buFont typeface="Arial"/>
              <a:buNone/>
              <a:defRPr/>
            </a:lvl5pPr>
            <a:lvl6pPr marL="0" marR="0" lvl="5" indent="0" algn="r" rtl="0">
              <a:lnSpc>
                <a:spcPct val="100000"/>
              </a:lnSpc>
              <a:spcBef>
                <a:spcPts val="0"/>
              </a:spcBef>
              <a:spcAft>
                <a:spcPts val="0"/>
              </a:spcAft>
              <a:buClr>
                <a:srgbClr val="000000"/>
              </a:buClr>
              <a:buSzPts val="1400"/>
              <a:buFont typeface="Arial"/>
              <a:buNone/>
              <a:defRPr/>
            </a:lvl6pPr>
            <a:lvl7pPr marL="0" marR="0" lvl="6" indent="0" algn="r" rtl="0">
              <a:lnSpc>
                <a:spcPct val="100000"/>
              </a:lnSpc>
              <a:spcBef>
                <a:spcPts val="0"/>
              </a:spcBef>
              <a:spcAft>
                <a:spcPts val="0"/>
              </a:spcAft>
              <a:buClr>
                <a:srgbClr val="000000"/>
              </a:buClr>
              <a:buSzPts val="1400"/>
              <a:buFont typeface="Arial"/>
              <a:buNone/>
              <a:defRPr/>
            </a:lvl7pPr>
            <a:lvl8pPr marL="0" marR="0" lvl="7" indent="0" algn="r" rtl="0">
              <a:lnSpc>
                <a:spcPct val="100000"/>
              </a:lnSpc>
              <a:spcBef>
                <a:spcPts val="0"/>
              </a:spcBef>
              <a:spcAft>
                <a:spcPts val="0"/>
              </a:spcAft>
              <a:buClr>
                <a:srgbClr val="000000"/>
              </a:buClr>
              <a:buSzPts val="1400"/>
              <a:buFont typeface="Arial"/>
              <a:buNone/>
              <a:defRPr/>
            </a:lvl8pPr>
            <a:lvl9pPr marL="0" marR="0" lvl="8" indent="0" algn="r" rtl="0">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3257" y="-413148"/>
            <a:ext cx="5424488" cy="596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75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87"/>
        <p:cNvGrpSpPr/>
        <p:nvPr/>
      </p:nvGrpSpPr>
      <p:grpSpPr>
        <a:xfrm>
          <a:off x="0" y="0"/>
          <a:ext cx="0" cy="0"/>
          <a:chOff x="0" y="0"/>
          <a:chExt cx="0" cy="0"/>
        </a:xfrm>
      </p:grpSpPr>
      <p:sp>
        <p:nvSpPr>
          <p:cNvPr id="88" name="Google Shape;88;p16"/>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1" name="Google Shape;91;p17"/>
          <p:cNvSpPr txBox="1">
            <a:spLocks noGrp="1"/>
          </p:cNvSpPr>
          <p:nvPr>
            <p:ph type="body" idx="1"/>
          </p:nvPr>
        </p:nvSpPr>
        <p:spPr>
          <a:xfrm>
            <a:off x="416839" y="1330088"/>
            <a:ext cx="6891600" cy="36762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17"/>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5" name="Google Shape;95;p18"/>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6" name="Google Shape;96;p18"/>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508001" y="1217021"/>
            <a:ext cx="6447600" cy="1370100"/>
          </a:xfrm>
          <a:prstGeom prst="rect">
            <a:avLst/>
          </a:prstGeom>
          <a:noFill/>
          <a:ln>
            <a:noFill/>
          </a:ln>
        </p:spPr>
        <p:txBody>
          <a:bodyPr spcFirstLastPara="1" wrap="square" lIns="68575" tIns="34275" rIns="68575" bIns="34275" anchor="b"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9" name="Google Shape;99;p19"/>
          <p:cNvSpPr txBox="1">
            <a:spLocks noGrp="1"/>
          </p:cNvSpPr>
          <p:nvPr>
            <p:ph type="body" idx="1"/>
          </p:nvPr>
        </p:nvSpPr>
        <p:spPr>
          <a:xfrm>
            <a:off x="508001" y="2791673"/>
            <a:ext cx="6447600" cy="6453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800"/>
              </a:spcBef>
              <a:spcAft>
                <a:spcPts val="0"/>
              </a:spcAft>
              <a:buClr>
                <a:srgbClr val="D2BD24"/>
              </a:buClr>
              <a:buSzPts val="21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00" name="Google Shape;100;p19"/>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03" name="Google Shape;103;p20"/>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0"/>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07" name="Google Shape;107;p21"/>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1"/>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09" name="Google Shape;109;p21"/>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12" name="Google Shape;112;p22"/>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2"/>
          <p:cNvSpPr txBox="1">
            <a:spLocks noGrp="1"/>
          </p:cNvSpPr>
          <p:nvPr>
            <p:ph type="body" idx="1"/>
          </p:nvPr>
        </p:nvSpPr>
        <p:spPr>
          <a:xfrm>
            <a:off x="3921342" y="1351219"/>
            <a:ext cx="3223500" cy="35211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14" name="Google Shape;114;p22"/>
          <p:cNvSpPr>
            <a:spLocks noGrp="1"/>
          </p:cNvSpPr>
          <p:nvPr>
            <p:ph type="pic" idx="2"/>
          </p:nvPr>
        </p:nvSpPr>
        <p:spPr>
          <a:xfrm>
            <a:off x="435769" y="1351360"/>
            <a:ext cx="3361200" cy="3520500"/>
          </a:xfrm>
          <a:prstGeom prst="rect">
            <a:avLst/>
          </a:prstGeom>
          <a:noFill/>
          <a:ln>
            <a:noFill/>
          </a:ln>
        </p:spPr>
        <p:txBody>
          <a:bodyPr spcFirstLastPara="1" wrap="square" lIns="68575" tIns="34275" rIns="68575" bIns="34275" anchor="t" anchorCtr="0"/>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0"/>
            <a:ext cx="9144100" cy="5149925"/>
            <a:chOff x="0" y="-8467"/>
            <a:chExt cx="12192133" cy="6866567"/>
          </a:xfrm>
        </p:grpSpPr>
        <p:cxnSp>
          <p:nvCxnSpPr>
            <p:cNvPr id="52" name="Google Shape;52;p13"/>
            <p:cNvCxnSpPr/>
            <p:nvPr/>
          </p:nvCxnSpPr>
          <p:spPr>
            <a:xfrm>
              <a:off x="9169166" y="-8467"/>
              <a:ext cx="1783200" cy="6856500"/>
            </a:xfrm>
            <a:prstGeom prst="straightConnector1">
              <a:avLst/>
            </a:prstGeom>
            <a:noFill/>
            <a:ln w="9525" cap="flat" cmpd="sng">
              <a:solidFill>
                <a:schemeClr val="accent1">
                  <a:alpha val="69020"/>
                </a:schemeClr>
              </a:solidFill>
              <a:prstDash val="solid"/>
              <a:round/>
              <a:headEnd type="none" w="sm" len="sm"/>
              <a:tailEnd type="none" w="sm" len="sm"/>
            </a:ln>
          </p:spPr>
        </p:cxnSp>
        <p:cxnSp>
          <p:nvCxnSpPr>
            <p:cNvPr id="53" name="Google Shape;53;p13"/>
            <p:cNvCxnSpPr/>
            <p:nvPr/>
          </p:nvCxnSpPr>
          <p:spPr>
            <a:xfrm flipH="1">
              <a:off x="8475125" y="3681413"/>
              <a:ext cx="3713700" cy="3166500"/>
            </a:xfrm>
            <a:prstGeom prst="straightConnector1">
              <a:avLst/>
            </a:prstGeom>
            <a:noFill/>
            <a:ln w="9525" cap="flat" cmpd="sng">
              <a:solidFill>
                <a:schemeClr val="accent1">
                  <a:alpha val="69020"/>
                </a:schemeClr>
              </a:solidFill>
              <a:prstDash val="solid"/>
              <a:round/>
              <a:headEnd type="none" w="sm" len="sm"/>
              <a:tailEnd type="none" w="sm" len="sm"/>
            </a:ln>
          </p:spPr>
        </p:cxnSp>
        <p:sp>
          <p:nvSpPr>
            <p:cNvPr id="54" name="Google Shape;54;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0"/>
              </a:schemeClr>
            </a:solidFill>
            <a:ln>
              <a:noFill/>
            </a:ln>
          </p:spPr>
        </p:sp>
        <p:sp>
          <p:nvSpPr>
            <p:cNvPr id="55" name="Google Shape;55;p1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6" name="Google Shape;56;p13"/>
            <p:cNvSpPr/>
            <p:nvPr/>
          </p:nvSpPr>
          <p:spPr>
            <a:xfrm>
              <a:off x="8932333" y="3048000"/>
              <a:ext cx="3259800" cy="38100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 name="Google Shape;57;p13"/>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20"/>
              </a:srgbClr>
            </a:solidFill>
            <a:ln>
              <a:noFill/>
            </a:ln>
          </p:spPr>
        </p:sp>
        <p:sp>
          <p:nvSpPr>
            <p:cNvPr id="58" name="Google Shape;58;p1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20"/>
              </a:srgbClr>
            </a:solidFill>
            <a:ln>
              <a:noFill/>
            </a:ln>
          </p:spPr>
        </p:sp>
        <p:sp>
          <p:nvSpPr>
            <p:cNvPr id="59" name="Google Shape;59;p1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60" name="Google Shape;60;p13"/>
            <p:cNvSpPr/>
            <p:nvPr/>
          </p:nvSpPr>
          <p:spPr>
            <a:xfrm>
              <a:off x="10371666" y="3589867"/>
              <a:ext cx="1817100" cy="32682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1" name="Google Shape;61;p13"/>
            <p:cNvSpPr/>
            <p:nvPr/>
          </p:nvSpPr>
          <p:spPr>
            <a:xfrm>
              <a:off x="0" y="4013200"/>
              <a:ext cx="448800" cy="2844900"/>
            </a:xfrm>
            <a:prstGeom prst="triangle">
              <a:avLst>
                <a:gd name="adj" fmla="val 0"/>
              </a:avLst>
            </a:prstGeom>
            <a:solidFill>
              <a:srgbClr val="072B62">
                <a:alpha val="6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62" name="Google Shape;62;p13"/>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a:off x="384759" y="1289713"/>
            <a:ext cx="6776700" cy="37164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64" name="Google Shape;64;p13"/>
          <p:cNvPicPr preferRelativeResize="0"/>
          <p:nvPr/>
        </p:nvPicPr>
        <p:blipFill rotWithShape="1">
          <a:blip r:embed="rId22">
            <a:alphaModFix/>
          </a:blip>
          <a:srcRect/>
          <a:stretch/>
        </p:blipFill>
        <p:spPr>
          <a:xfrm>
            <a:off x="7310329" y="0"/>
            <a:ext cx="1783080" cy="1783079"/>
          </a:xfrm>
          <a:prstGeom prst="rect">
            <a:avLst/>
          </a:prstGeom>
          <a:noFill/>
          <a:ln>
            <a:noFill/>
          </a:ln>
        </p:spPr>
      </p:pic>
      <p:sp>
        <p:nvSpPr>
          <p:cNvPr id="65" name="Google Shape;65;p13"/>
          <p:cNvSpPr txBox="1">
            <a:spLocks noGrp="1"/>
          </p:cNvSpPr>
          <p:nvPr>
            <p:ph type="sldNum" idx="12"/>
          </p:nvPr>
        </p:nvSpPr>
        <p:spPr>
          <a:xfrm>
            <a:off x="8262574" y="4732238"/>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7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45"/>
          <p:cNvSpPr txBox="1">
            <a:spLocks noGrp="1"/>
          </p:cNvSpPr>
          <p:nvPr>
            <p:ph type="title"/>
          </p:nvPr>
        </p:nvSpPr>
        <p:spPr>
          <a:xfrm>
            <a:off x="416850" y="192905"/>
            <a:ext cx="6744300" cy="597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Draft KAS for Social Studies</a:t>
            </a:r>
            <a:endParaRPr/>
          </a:p>
        </p:txBody>
      </p:sp>
      <p:sp>
        <p:nvSpPr>
          <p:cNvPr id="835" name="Google Shape;835;p145"/>
          <p:cNvSpPr txBox="1">
            <a:spLocks noGrp="1"/>
          </p:cNvSpPr>
          <p:nvPr>
            <p:ph type="body" idx="1"/>
          </p:nvPr>
        </p:nvSpPr>
        <p:spPr>
          <a:xfrm>
            <a:off x="538500" y="651475"/>
            <a:ext cx="6870600" cy="1629300"/>
          </a:xfrm>
          <a:prstGeom prst="rect">
            <a:avLst/>
          </a:prstGeom>
        </p:spPr>
        <p:txBody>
          <a:bodyPr spcFirstLastPara="1" wrap="square" lIns="68575" tIns="34275" rIns="68575" bIns="34275" anchor="t" anchorCtr="0">
            <a:noAutofit/>
          </a:bodyPr>
          <a:lstStyle/>
          <a:p>
            <a:pPr marL="457200" lvl="0" indent="-368300" algn="l" rtl="0">
              <a:spcBef>
                <a:spcPts val="800"/>
              </a:spcBef>
              <a:spcAft>
                <a:spcPts val="0"/>
              </a:spcAft>
              <a:buSzPts val="2200"/>
              <a:buChar char="➔"/>
            </a:pPr>
            <a:r>
              <a:rPr lang="en" sz="2200" dirty="0"/>
              <a:t>Do a Google search for KSBA Public Portal</a:t>
            </a:r>
            <a:endParaRPr sz="2200" dirty="0"/>
          </a:p>
          <a:p>
            <a:pPr marL="457200" lvl="0" indent="-368300" algn="l" rtl="0">
              <a:spcBef>
                <a:spcPts val="0"/>
              </a:spcBef>
              <a:spcAft>
                <a:spcPts val="0"/>
              </a:spcAft>
              <a:buSzPts val="2200"/>
              <a:buChar char="➔"/>
            </a:pPr>
            <a:r>
              <a:rPr lang="en" sz="2200" dirty="0"/>
              <a:t>Select the option for KBE Board Meetings from the Google page</a:t>
            </a:r>
            <a:endParaRPr sz="2200" dirty="0"/>
          </a:p>
          <a:p>
            <a:pPr marL="457200" lvl="0" indent="-368300" algn="l" rtl="0">
              <a:spcBef>
                <a:spcPts val="0"/>
              </a:spcBef>
              <a:spcAft>
                <a:spcPts val="0"/>
              </a:spcAft>
              <a:buSzPts val="2200"/>
              <a:buChar char="➔"/>
            </a:pPr>
            <a:r>
              <a:rPr lang="en" sz="2200" dirty="0"/>
              <a:t>Access the </a:t>
            </a:r>
            <a:r>
              <a:rPr lang="en" sz="2200" dirty="0" smtClean="0"/>
              <a:t>4/10/2019 </a:t>
            </a:r>
            <a:r>
              <a:rPr lang="en" sz="2200" dirty="0"/>
              <a:t>meeting information</a:t>
            </a:r>
            <a:endParaRPr sz="2200" dirty="0"/>
          </a:p>
          <a:p>
            <a:pPr marL="0" lvl="0" indent="0" algn="l" rtl="0">
              <a:spcBef>
                <a:spcPts val="800"/>
              </a:spcBef>
              <a:spcAft>
                <a:spcPts val="0"/>
              </a:spcAft>
              <a:buNone/>
            </a:pPr>
            <a:endParaRPr sz="2200" dirty="0"/>
          </a:p>
        </p:txBody>
      </p:sp>
      <p:pic>
        <p:nvPicPr>
          <p:cNvPr id="4" name="Picture 3"/>
          <p:cNvPicPr>
            <a:picLocks noChangeAspect="1"/>
          </p:cNvPicPr>
          <p:nvPr/>
        </p:nvPicPr>
        <p:blipFill>
          <a:blip r:embed="rId3"/>
          <a:stretch>
            <a:fillRect/>
          </a:stretch>
        </p:blipFill>
        <p:spPr>
          <a:xfrm>
            <a:off x="0" y="2280774"/>
            <a:ext cx="9144000" cy="2862726"/>
          </a:xfrm>
          <a:prstGeom prst="rect">
            <a:avLst/>
          </a:prstGeom>
        </p:spPr>
      </p:pic>
      <p:sp>
        <p:nvSpPr>
          <p:cNvPr id="5" name="Oval 4"/>
          <p:cNvSpPr/>
          <p:nvPr/>
        </p:nvSpPr>
        <p:spPr>
          <a:xfrm>
            <a:off x="0" y="4238171"/>
            <a:ext cx="4412343" cy="4934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52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dirty="0"/>
              <a:t>5</a:t>
            </a:r>
            <a:r>
              <a:rPr lang="en-US" sz="2550" dirty="0"/>
              <a:t> Things to Know Before You Go:</a:t>
            </a:r>
            <a:endParaRPr lang="en-US" sz="2550" dirty="0"/>
          </a:p>
        </p:txBody>
      </p:sp>
      <p:sp>
        <p:nvSpPr>
          <p:cNvPr id="3" name="Text Placeholder 2"/>
          <p:cNvSpPr>
            <a:spLocks noGrp="1"/>
          </p:cNvSpPr>
          <p:nvPr>
            <p:ph type="body" idx="1"/>
          </p:nvPr>
        </p:nvSpPr>
        <p:spPr>
          <a:xfrm>
            <a:off x="188686" y="688069"/>
            <a:ext cx="7300685" cy="4107354"/>
          </a:xfrm>
        </p:spPr>
        <p:txBody>
          <a:bodyPr/>
          <a:lstStyle/>
          <a:p>
            <a:pPr marL="614361" indent="-557213">
              <a:buFont typeface="+mj-lt"/>
              <a:buAutoNum type="arabicPeriod"/>
            </a:pPr>
            <a:r>
              <a:rPr lang="en-US" sz="2300" dirty="0" smtClean="0"/>
              <a:t>Visit kystandards.org for resources</a:t>
            </a:r>
            <a:endParaRPr lang="en-US" sz="2300" dirty="0"/>
          </a:p>
          <a:p>
            <a:pPr marL="614361" indent="-557213">
              <a:buFont typeface="+mj-lt"/>
              <a:buAutoNum type="arabicPeriod"/>
            </a:pPr>
            <a:r>
              <a:rPr lang="en-US" sz="2300" dirty="0"/>
              <a:t>June Conference</a:t>
            </a:r>
          </a:p>
          <a:p>
            <a:pPr marL="1071550" lvl="1" indent="-557213"/>
            <a:r>
              <a:rPr lang="en-US" sz="2300" dirty="0"/>
              <a:t>Louisville location added for June 11</a:t>
            </a:r>
          </a:p>
          <a:p>
            <a:pPr marL="1071550" lvl="1" indent="-557213"/>
            <a:r>
              <a:rPr lang="en-US" sz="2300" dirty="0"/>
              <a:t>Registration links on kystandards.org</a:t>
            </a:r>
          </a:p>
          <a:p>
            <a:pPr marL="614361" indent="-557213">
              <a:buFont typeface="+mj-lt"/>
              <a:buAutoNum type="arabicPeriod"/>
            </a:pPr>
            <a:r>
              <a:rPr lang="en-US" sz="2300" dirty="0"/>
              <a:t>Subscription emails</a:t>
            </a:r>
          </a:p>
          <a:p>
            <a:pPr marL="1071550" lvl="1" indent="-557213"/>
            <a:r>
              <a:rPr lang="en-US" sz="2300" dirty="0"/>
              <a:t>Make sure to check your junk mail</a:t>
            </a:r>
            <a:endParaRPr lang="en-US" sz="2300" dirty="0"/>
          </a:p>
          <a:p>
            <a:pPr marL="614361" indent="-557213">
              <a:buFont typeface="+mj-lt"/>
              <a:buAutoNum type="arabicPeriod"/>
            </a:pPr>
            <a:r>
              <a:rPr lang="en-US" sz="2300" dirty="0" smtClean="0"/>
              <a:t>Contact your state content organization </a:t>
            </a:r>
            <a:r>
              <a:rPr lang="en-US" sz="2300" dirty="0"/>
              <a:t>for support</a:t>
            </a:r>
          </a:p>
          <a:p>
            <a:pPr marL="614361" indent="-557213">
              <a:buFont typeface="+mj-lt"/>
              <a:buAutoNum type="arabicPeriod"/>
            </a:pPr>
            <a:r>
              <a:rPr lang="en-US" sz="2300" dirty="0"/>
              <a:t>Next week’s webcast: </a:t>
            </a:r>
            <a:r>
              <a:rPr lang="en-US" sz="2300" dirty="0" smtClean="0"/>
              <a:t>Interdisciplinary Literacy </a:t>
            </a:r>
            <a:r>
              <a:rPr lang="en-US" sz="2300" dirty="0"/>
              <a:t>Practices</a:t>
            </a:r>
          </a:p>
        </p:txBody>
      </p:sp>
    </p:spTree>
    <p:extLst>
      <p:ext uri="{BB962C8B-B14F-4D97-AF65-F5344CB8AC3E}">
        <p14:creationId xmlns:p14="http://schemas.microsoft.com/office/powerpoint/2010/main" val="233008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35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ctrTitle"/>
          </p:nvPr>
        </p:nvSpPr>
        <p:spPr>
          <a:xfrm>
            <a:off x="868680" y="1107828"/>
            <a:ext cx="6285772" cy="1598796"/>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rgbClr val="072B62"/>
              </a:buClr>
              <a:buSzPts val="3600"/>
              <a:buFont typeface="Georgia"/>
              <a:buNone/>
            </a:pPr>
            <a:r>
              <a:rPr lang="en" sz="3000" dirty="0"/>
              <a:t>Proposed </a:t>
            </a:r>
            <a:r>
              <a:rPr lang="en" sz="3000" i="1" dirty="0"/>
              <a:t>Kentucky Academic Standards for Social Studies</a:t>
            </a:r>
            <a:r>
              <a:rPr lang="en" sz="3000" dirty="0"/>
              <a:t/>
            </a:r>
            <a:br>
              <a:rPr lang="en" sz="3000" dirty="0"/>
            </a:br>
            <a:endParaRPr sz="3000" b="0" i="0" u="none" strike="noStrike" cap="none" dirty="0">
              <a:solidFill>
                <a:srgbClr val="072B62"/>
              </a:solidFill>
              <a:latin typeface="Georgia"/>
              <a:ea typeface="Georgia"/>
              <a:cs typeface="Georgia"/>
              <a:sym typeface="Georgia"/>
            </a:endParaRPr>
          </a:p>
        </p:txBody>
      </p:sp>
      <p:sp>
        <p:nvSpPr>
          <p:cNvPr id="2" name="Subtitle 1"/>
          <p:cNvSpPr>
            <a:spLocks noGrp="1"/>
          </p:cNvSpPr>
          <p:nvPr>
            <p:ph type="subTitle" idx="1"/>
          </p:nvPr>
        </p:nvSpPr>
        <p:spPr>
          <a:xfrm>
            <a:off x="259738" y="2509659"/>
            <a:ext cx="6223800" cy="822600"/>
          </a:xfrm>
        </p:spPr>
        <p:txBody>
          <a:bodyPr/>
          <a:lstStyle/>
          <a:p>
            <a:r>
              <a:rPr lang="en-US" dirty="0" smtClean="0">
                <a:solidFill>
                  <a:schemeClr val="tx1"/>
                </a:solidFill>
              </a:rPr>
              <a:t>Webcast</a:t>
            </a:r>
          </a:p>
          <a:p>
            <a:r>
              <a:rPr lang="en-US" dirty="0" smtClean="0">
                <a:solidFill>
                  <a:schemeClr val="tx1"/>
                </a:solidFill>
              </a:rPr>
              <a:t>May 16, 2019</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Standards</a:t>
            </a:r>
            <a:endParaRPr lang="en-US" dirty="0"/>
          </a:p>
        </p:txBody>
      </p:sp>
      <p:pic>
        <p:nvPicPr>
          <p:cNvPr id="5" name="image2.jpeg" descr="A circle with four quadrants: Using Evidence, Communicating Claims, Questioning and Investigating Using Disciplinary Concepts. The four disciplinary concepts are: civics, geography, economics and history." title="Diagram of the organization of the standards"/>
          <p:cNvPicPr/>
          <p:nvPr/>
        </p:nvPicPr>
        <p:blipFill>
          <a:blip r:embed="rId3" cstate="print"/>
          <a:stretch>
            <a:fillRect/>
          </a:stretch>
        </p:blipFill>
        <p:spPr>
          <a:xfrm>
            <a:off x="2073656" y="1100709"/>
            <a:ext cx="3332480" cy="3600450"/>
          </a:xfrm>
          <a:prstGeom prst="rect">
            <a:avLst/>
          </a:prstGeom>
        </p:spPr>
      </p:pic>
    </p:spTree>
    <p:extLst>
      <p:ext uri="{BB962C8B-B14F-4D97-AF65-F5344CB8AC3E}">
        <p14:creationId xmlns:p14="http://schemas.microsoft.com/office/powerpoint/2010/main" val="61019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sp>
        <p:nvSpPr>
          <p:cNvPr id="191" name="Google Shape;191;p36"/>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sz="1100"/>
              <a:t>4</a:t>
            </a:fld>
            <a:endParaRPr sz="1100"/>
          </a:p>
        </p:txBody>
      </p:sp>
      <p:sp>
        <p:nvSpPr>
          <p:cNvPr id="192" name="Google Shape;192;p36" title="Sample standards explanation from the standards document"/>
          <p:cNvSpPr/>
          <p:nvPr/>
        </p:nvSpPr>
        <p:spPr>
          <a:xfrm>
            <a:off x="-15150" y="8825"/>
            <a:ext cx="9174300" cy="5143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36" descr="The image shown is an example of how the KAS for Social Studies are organized kindergarten through Grade 8. Each elementary and middle school grade level is identified with a title and a theme. This theme drives the grade level standards, meaning that the standards are connected to the theme. Each grade level has a short introduction to provide additional information about the grade level theme. Each grade level begins with the inquiry practice of questioning. The inquiry practices are color-coded to indicate the integration of inquiry throughout the grade level standards. Students engage in the inquiry practice of investigation through the exploration of the discipline strand standards. The disciplinary strands civics, economics, geography and history are color coded and identified with a corresponding character. The discipline specific character appears before the concept and practice title. Each standard is coded for identification of its grade level, discipline, concept and practice and number within the larger set of standards. Students complete the inquiry process by using evidence and communicating conclusions. &#10;" title="Image of the KAS for Social Studies Architecture K-8"/>
          <p:cNvPicPr preferRelativeResize="0"/>
          <p:nvPr/>
        </p:nvPicPr>
        <p:blipFill rotWithShape="1">
          <a:blip r:embed="rId3">
            <a:alphaModFix/>
          </a:blip>
          <a:srcRect/>
          <a:stretch/>
        </p:blipFill>
        <p:spPr>
          <a:xfrm>
            <a:off x="365225" y="627250"/>
            <a:ext cx="8643501" cy="4516249"/>
          </a:xfrm>
          <a:prstGeom prst="rect">
            <a:avLst/>
          </a:prstGeom>
          <a:solidFill>
            <a:schemeClr val="accent1">
              <a:alpha val="0"/>
            </a:schemeClr>
          </a:solidFill>
          <a:ln>
            <a:noFill/>
          </a:ln>
        </p:spPr>
      </p:pic>
      <p:sp>
        <p:nvSpPr>
          <p:cNvPr id="194" name="Google Shape;194;p36"/>
          <p:cNvSpPr txBox="1">
            <a:spLocks noGrp="1"/>
          </p:cNvSpPr>
          <p:nvPr>
            <p:ph type="title"/>
          </p:nvPr>
        </p:nvSpPr>
        <p:spPr>
          <a:xfrm>
            <a:off x="90666" y="8774"/>
            <a:ext cx="7670700" cy="618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000" i="1" dirty="0"/>
              <a:t>KAS for Social Studies </a:t>
            </a:r>
            <a:r>
              <a:rPr lang="en" sz="3000" dirty="0"/>
              <a:t>– Standards View</a:t>
            </a:r>
            <a:r>
              <a:rPr lang="en" sz="1100" dirty="0"/>
              <a:t/>
            </a:r>
            <a:br>
              <a:rPr lang="en" sz="1100" dirty="0"/>
            </a:br>
            <a:endParaRPr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sz="1100"/>
              <a:t>5</a:t>
            </a:fld>
            <a:endParaRPr sz="1100"/>
          </a:p>
        </p:txBody>
      </p:sp>
      <p:sp>
        <p:nvSpPr>
          <p:cNvPr id="192" name="Google Shape;192;p36" descr="Sample high school standards example from the standards document"/>
          <p:cNvSpPr/>
          <p:nvPr/>
        </p:nvSpPr>
        <p:spPr>
          <a:xfrm>
            <a:off x="-15150" y="8825"/>
            <a:ext cx="9174300" cy="5143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6"/>
          <p:cNvSpPr txBox="1">
            <a:spLocks noGrp="1"/>
          </p:cNvSpPr>
          <p:nvPr>
            <p:ph type="title"/>
          </p:nvPr>
        </p:nvSpPr>
        <p:spPr>
          <a:xfrm>
            <a:off x="90666" y="8774"/>
            <a:ext cx="7670700" cy="618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000" i="1" dirty="0"/>
              <a:t>KAS for Social Studies </a:t>
            </a:r>
            <a:r>
              <a:rPr lang="en" sz="3000" dirty="0"/>
              <a:t>– Standards View</a:t>
            </a:r>
            <a:r>
              <a:rPr lang="en" sz="1100" dirty="0"/>
              <a:t/>
            </a:r>
            <a:br>
              <a:rPr lang="en" sz="1100" dirty="0"/>
            </a:br>
            <a:endParaRPr sz="1100" dirty="0"/>
          </a:p>
        </p:txBody>
      </p:sp>
      <p:pic>
        <p:nvPicPr>
          <p:cNvPr id="7" name="Picture 6" descr="The image shown is an example of how the KAS for Social Studies are organized for high school. Each high school discipline is identified with a title and introduction that provides information about the discipline. Each high school discipline begins with the inquiry practice of questioning. The inquiry practices are color-coded to indicate the integration of inquiry throughout the grade level standards. Students engage in the inquiry practice of investigation through the exploration of the discipline strand standards. The disciplinary strands civics, economics, geography and history are color coded and identified with a corresponding character. The discipline specific character appears before the concept and practice title. Each standard is coded for identification of its grade level, discipline, concept and practice and number within the larger set of standards. In high school, the inquiry standards are coded for the identification of the grade level, the discipline strand, the inquiry strand, the inquiry practice and number within the larger set of standards. Students complete the inquiry process by using evidence and communicating conclusions. &#10;" title="KAS for Social Studies Standards View"/>
          <p:cNvPicPr>
            <a:picLocks noChangeAspect="1"/>
          </p:cNvPicPr>
          <p:nvPr/>
        </p:nvPicPr>
        <p:blipFill>
          <a:blip r:embed="rId3"/>
          <a:stretch>
            <a:fillRect/>
          </a:stretch>
        </p:blipFill>
        <p:spPr>
          <a:xfrm>
            <a:off x="431052" y="512249"/>
            <a:ext cx="8354158" cy="4497176"/>
          </a:xfrm>
          <a:prstGeom prst="rect">
            <a:avLst/>
          </a:prstGeom>
        </p:spPr>
      </p:pic>
    </p:spTree>
    <p:extLst>
      <p:ext uri="{BB962C8B-B14F-4D97-AF65-F5344CB8AC3E}">
        <p14:creationId xmlns:p14="http://schemas.microsoft.com/office/powerpoint/2010/main" val="1731552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0" y="0"/>
            <a:ext cx="6447600" cy="626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1100" i="1"/>
              <a:t>KAS for Social Studies</a:t>
            </a:r>
            <a:endParaRPr sz="1100" i="1"/>
          </a:p>
        </p:txBody>
      </p:sp>
      <p:sp>
        <p:nvSpPr>
          <p:cNvPr id="174" name="Google Shape;174;p34"/>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sz="1100"/>
              <a:t>6</a:t>
            </a:fld>
            <a:endParaRPr sz="1100"/>
          </a:p>
        </p:txBody>
      </p:sp>
      <p:sp>
        <p:nvSpPr>
          <p:cNvPr id="175" name="Google Shape;175;p34" descr="Based on feedback provided since the December Kentucky Board of Education meeting, grade-level specific overviews were added to the Kentucky Academic Standards (KAS) for Social Studies document in kindergarten through grade 8. In K-8, each grade level is introduced with a grade-level specific overview that includes an expanded grade-level introduction, suggested key vocabulary, connections to the previous and following grade, and an explanation of what inquiry looks like in practice. The grade-level theme presented in the introduction drives the standards within the concepts and practices through the four disciplines of civics, economics, geography and history.&#10;" title="Grade Specific Overview Example"/>
          <p:cNvSpPr/>
          <p:nvPr/>
        </p:nvSpPr>
        <p:spPr>
          <a:xfrm>
            <a:off x="308349" y="327486"/>
            <a:ext cx="6878400" cy="4845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200" b="1" i="0" u="sng" strike="noStrike" cap="none" dirty="0">
                <a:solidFill>
                  <a:srgbClr val="000000"/>
                </a:solidFill>
                <a:latin typeface="Calibri"/>
                <a:ea typeface="Calibri"/>
                <a:cs typeface="Calibri"/>
                <a:sym typeface="Calibri"/>
              </a:rPr>
              <a:t>Grade 6: Development of Civilizations</a:t>
            </a:r>
            <a:endParaRPr sz="1100" dirty="0"/>
          </a:p>
          <a:p>
            <a:pPr marL="0" marR="0" lvl="0" indent="0" algn="ctr" rtl="0">
              <a:lnSpc>
                <a:spcPct val="100000"/>
              </a:lnSpc>
              <a:spcBef>
                <a:spcPts val="200"/>
              </a:spcBef>
              <a:spcAft>
                <a:spcPts val="0"/>
              </a:spcAft>
              <a:buNone/>
            </a:pPr>
            <a:r>
              <a:rPr lang="en" sz="1200" b="1" i="0" u="none" strike="noStrike" cap="none" dirty="0">
                <a:solidFill>
                  <a:srgbClr val="000000"/>
                </a:solidFill>
                <a:latin typeface="Calibri"/>
                <a:ea typeface="Calibri"/>
                <a:cs typeface="Calibri"/>
                <a:sym typeface="Calibri"/>
              </a:rPr>
              <a:t>Specific Overview</a:t>
            </a: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b="1" i="0" u="none" strike="noStrike" cap="none" dirty="0">
                <a:solidFill>
                  <a:srgbClr val="000000"/>
                </a:solidFill>
                <a:latin typeface="Calibri"/>
                <a:ea typeface="Calibri"/>
                <a:cs typeface="Calibri"/>
                <a:sym typeface="Calibri"/>
              </a:rPr>
              <a:t>Grade 6: Introduction</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b="0" i="0" u="none" strike="noStrike" cap="none" dirty="0">
                <a:solidFill>
                  <a:srgbClr val="000000"/>
                </a:solidFill>
                <a:latin typeface="Calibri"/>
                <a:ea typeface="Calibri"/>
                <a:cs typeface="Calibri"/>
                <a:sym typeface="Calibri"/>
              </a:rPr>
              <a:t>The goal of social studies education is for students to develop thinking and decision-making skills that prepare them for responsible citizenship in a democratic society. Sixth graders continue to work toward this goal by investigating the emergence and development of civilizations in River Valley Civilizations (Ancient Mesopotamia, Ancient Egypt, Ancient India and Ancient China) and Classical Empires between 3500 BCE-600 CE. Students will explain the origins, functions and structures of governments. Students explain how markets exist whenever there is an exchange of goods and services. Students compare how human and environmental characteristics of a region influenced the movement of people, goods and ideas. Students will compare the origins and development of early world religions. Students will describe how River Valley Civilizations transitioned to empires. Through an understanding of ancient history, students develop an appreciation for the foundations of the modern world. </a:t>
            </a:r>
            <a:endParaRPr sz="1100" dirty="0"/>
          </a:p>
          <a:p>
            <a:pPr marL="0" marR="0" lvl="0" indent="0" algn="l" rtl="0">
              <a:lnSpc>
                <a:spcPct val="100000"/>
              </a:lnSpc>
              <a:spcBef>
                <a:spcPts val="0"/>
              </a:spcBef>
              <a:spcAft>
                <a:spcPts val="0"/>
              </a:spcAft>
              <a:buNone/>
            </a:pPr>
            <a:r>
              <a:rPr lang="en" sz="1200" b="0" i="0" u="none" strike="noStrike" cap="none" dirty="0">
                <a:solidFill>
                  <a:srgbClr val="000000"/>
                </a:solidFill>
                <a:latin typeface="Calibri"/>
                <a:ea typeface="Calibri"/>
                <a:cs typeface="Calibri"/>
                <a:sym typeface="Calibri"/>
              </a:rPr>
              <a:t> </a:t>
            </a:r>
            <a:endParaRPr sz="1100" dirty="0"/>
          </a:p>
          <a:p>
            <a:pPr marL="0" marR="0" lvl="0" indent="0" algn="l" rtl="0">
              <a:lnSpc>
                <a:spcPct val="100000"/>
              </a:lnSpc>
              <a:spcBef>
                <a:spcPts val="0"/>
              </a:spcBef>
              <a:spcAft>
                <a:spcPts val="0"/>
              </a:spcAft>
              <a:buNone/>
            </a:pPr>
            <a:r>
              <a:rPr lang="en" sz="1200" b="1" i="0" u="none" strike="noStrike" cap="none" dirty="0">
                <a:solidFill>
                  <a:srgbClr val="000000"/>
                </a:solidFill>
                <a:latin typeface="Calibri"/>
                <a:ea typeface="Calibri"/>
                <a:cs typeface="Calibri"/>
                <a:sym typeface="Calibri"/>
              </a:rPr>
              <a:t>Key Vocabulary: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b="0" i="0" u="none" strike="noStrike" cap="none" dirty="0">
                <a:solidFill>
                  <a:srgbClr val="000000"/>
                </a:solidFill>
                <a:latin typeface="Calibri"/>
                <a:ea typeface="Calibri"/>
                <a:cs typeface="Calibri"/>
                <a:sym typeface="Calibri"/>
              </a:rPr>
              <a:t>May include, but is not limited to: citizen, Classical Empire, democracy, hunter-gatherer societies, monarchy, monotheism, Neolithic Revolution, polytheism, republic, River Valley Civilization, theocracy </a:t>
            </a:r>
            <a:endParaRPr sz="1100" dirty="0"/>
          </a:p>
          <a:p>
            <a:pPr marL="0" marR="0" lvl="0" indent="0" algn="l" rtl="0">
              <a:lnSpc>
                <a:spcPct val="100000"/>
              </a:lnSpc>
              <a:spcBef>
                <a:spcPts val="0"/>
              </a:spcBef>
              <a:spcAft>
                <a:spcPts val="0"/>
              </a:spcAft>
              <a:buNone/>
            </a:pPr>
            <a:r>
              <a:rPr lang="en" sz="1200" b="0" i="0" u="none" strike="noStrike" cap="none" dirty="0">
                <a:solidFill>
                  <a:srgbClr val="000000"/>
                </a:solidFill>
                <a:latin typeface="Calibri"/>
                <a:ea typeface="Calibri"/>
                <a:cs typeface="Calibri"/>
                <a:sym typeface="Calibri"/>
              </a:rPr>
              <a:t> </a:t>
            </a:r>
            <a:endParaRPr sz="1100" dirty="0"/>
          </a:p>
          <a:p>
            <a:pPr marL="0" marR="0" lvl="0" indent="0" algn="l" rtl="0">
              <a:lnSpc>
                <a:spcPct val="100000"/>
              </a:lnSpc>
              <a:spcBef>
                <a:spcPts val="0"/>
              </a:spcBef>
              <a:spcAft>
                <a:spcPts val="0"/>
              </a:spcAft>
              <a:buNone/>
            </a:pPr>
            <a:r>
              <a:rPr lang="en" sz="1200" b="1" i="0" u="none" strike="noStrike" cap="none" dirty="0">
                <a:solidFill>
                  <a:srgbClr val="000000"/>
                </a:solidFill>
                <a:latin typeface="Calibri"/>
                <a:ea typeface="Calibri"/>
                <a:cs typeface="Calibri"/>
                <a:sym typeface="Calibri"/>
              </a:rPr>
              <a:t>Looking Back, Looking Ahead: Connections to Grade 5 and 6</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b="0" i="0" u="none" strike="noStrike" cap="none" dirty="0">
                <a:solidFill>
                  <a:srgbClr val="000000"/>
                </a:solidFill>
                <a:latin typeface="Calibri"/>
                <a:ea typeface="Calibri"/>
                <a:cs typeface="Calibri"/>
                <a:sym typeface="Calibri"/>
              </a:rPr>
              <a:t>In grade 5, students examine the tensions and factors that led to the fight for independence and the establishment of the United States of America. In grade 6, students use their knowledge of the formation of the government and society of the United States to explore the development of early civilizations throughout the world. In grade 7, students examine how movement and migration impacted the interactions between expanding civilizations through conquest and trade in Afro-Eurasia (North Africa, Sub-Saharan Africa, Asia and Europe) and the Americas from 600-1600. </a:t>
            </a:r>
            <a:endParaRPr sz="1100" dirty="0"/>
          </a:p>
          <a:p>
            <a:pPr marL="0" marR="0" lvl="0" indent="0" algn="l" rtl="0">
              <a:lnSpc>
                <a:spcPct val="100000"/>
              </a:lnSpc>
              <a:spcBef>
                <a:spcPts val="0"/>
              </a:spcBef>
              <a:spcAft>
                <a:spcPts val="0"/>
              </a:spcAft>
              <a:buNone/>
            </a:pPr>
            <a:r>
              <a:rPr lang="en" sz="1200" b="0" i="0" u="none" strike="noStrike" cap="none" dirty="0">
                <a:solidFill>
                  <a:srgbClr val="000000"/>
                </a:solidFill>
                <a:latin typeface="Calibri"/>
                <a:ea typeface="Calibri"/>
                <a:cs typeface="Calibri"/>
                <a:sym typeface="Calibri"/>
              </a:rPr>
              <a:t> </a:t>
            </a:r>
            <a:endParaRPr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0" y="25720"/>
            <a:ext cx="66972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1100" b="1" dirty="0"/>
              <a:t>Specific Overview</a:t>
            </a:r>
            <a:endParaRPr sz="1100" dirty="0"/>
          </a:p>
        </p:txBody>
      </p:sp>
      <p:sp>
        <p:nvSpPr>
          <p:cNvPr id="184" name="Google Shape;184;p35"/>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sz="1100"/>
              <a:t>7</a:t>
            </a:fld>
            <a:endParaRPr sz="1100"/>
          </a:p>
        </p:txBody>
      </p:sp>
      <p:pic>
        <p:nvPicPr>
          <p:cNvPr id="185" name="Google Shape;185;p35" descr="Feedback provided indicated that supports were needed to assist stakeholders in seeing how the inquiry and discipline strand standards interact in a learning experience. This section provides guidance on how to combine the standards into a learning experience for students and how the standards work together to ensure students are engaged in the inquiry practices throughout K-8. The identified sample evidence of learning is a possible suggestion of how the disciplinary strand standards interact with the inquiry practices; however, it is not the only pathway and is not comprehensive to obtain mastery of the standards.&#10;" title="What this would look like in practice "/>
          <p:cNvPicPr preferRelativeResize="0"/>
          <p:nvPr/>
        </p:nvPicPr>
        <p:blipFill rotWithShape="1">
          <a:blip r:embed="rId3">
            <a:alphaModFix/>
          </a:blip>
          <a:srcRect/>
          <a:stretch/>
        </p:blipFill>
        <p:spPr>
          <a:xfrm>
            <a:off x="420150" y="1280700"/>
            <a:ext cx="6847898" cy="3989250"/>
          </a:xfrm>
          <a:prstGeom prst="rect">
            <a:avLst/>
          </a:prstGeom>
          <a:noFill/>
          <a:ln>
            <a:noFill/>
          </a:ln>
        </p:spPr>
      </p:pic>
      <p:sp>
        <p:nvSpPr>
          <p:cNvPr id="186" name="Google Shape;186;p35"/>
          <p:cNvSpPr/>
          <p:nvPr/>
        </p:nvSpPr>
        <p:spPr>
          <a:xfrm>
            <a:off x="0" y="288300"/>
            <a:ext cx="6996300" cy="9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100" b="1" i="0" u="none" strike="noStrike" cap="none" dirty="0">
                <a:solidFill>
                  <a:srgbClr val="000000"/>
                </a:solidFill>
                <a:latin typeface="Calibri"/>
                <a:ea typeface="Calibri"/>
                <a:cs typeface="Calibri"/>
                <a:sym typeface="Calibri"/>
              </a:rPr>
              <a:t>What this would look like in practice</a:t>
            </a:r>
            <a:r>
              <a:rPr lang="en" sz="1100" b="0" i="1" u="none" strike="noStrike" cap="none" dirty="0">
                <a:solidFill>
                  <a:srgbClr val="000000"/>
                </a:solidFill>
                <a:latin typeface="Calibri"/>
                <a:ea typeface="Calibri"/>
                <a:cs typeface="Calibri"/>
                <a:sym typeface="Calibri"/>
              </a:rPr>
              <a:t> </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100" b="0" i="0" u="none" strike="noStrike" cap="none" dirty="0">
                <a:solidFill>
                  <a:srgbClr val="000000"/>
                </a:solidFill>
                <a:latin typeface="Calibri"/>
                <a:ea typeface="Calibri"/>
                <a:cs typeface="Calibri"/>
                <a:sym typeface="Calibri"/>
              </a:rPr>
              <a:t>This example provides guidance on how to combine the standards into a learning experience for students and how the standards work together to ensure students are engaged in the inquiry practices throughout grade 2. The identified sample evidence of learning is a possible suggestion of how the disciplinary strand standards interact with the inquiry practices; however, it is not the only pathway and is not comprehensive to obtain mastery of the standards. </a:t>
            </a:r>
            <a:endParaRPr sz="11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100361" y="75272"/>
            <a:ext cx="6764100" cy="602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1100" i="1" dirty="0"/>
              <a:t>Disciplinary Clarifications</a:t>
            </a:r>
            <a:endParaRPr sz="1100" dirty="0"/>
          </a:p>
        </p:txBody>
      </p:sp>
      <p:sp>
        <p:nvSpPr>
          <p:cNvPr id="201" name="Google Shape;201;p37"/>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400"/>
              <a:buNone/>
            </a:pPr>
            <a:fld id="{00000000-1234-1234-1234-123412341234}" type="slidenum">
              <a:rPr lang="en" sz="1100"/>
              <a:t>8</a:t>
            </a:fld>
            <a:endParaRPr sz="1100"/>
          </a:p>
        </p:txBody>
      </p:sp>
      <p:pic>
        <p:nvPicPr>
          <p:cNvPr id="202" name="Google Shape;202;p37" descr="Based on feedback provided, disciplinary clarifications were added in kindergarten through grade 8. Following the grade-level standards for each grade, disciplinary clarifications are provided. The disciplinary clarifications include sample ideas of content and concepts to help teachers better understand the expectations of the standards. The identified disciplinary clarifications are possible suggestions; however, they are not the only pathways and are not comprehensive to obtain mastery of the standards. &#10;" title="Example of Disciplinary Clarifications and Instructional Support"/>
          <p:cNvPicPr preferRelativeResize="0"/>
          <p:nvPr/>
        </p:nvPicPr>
        <p:blipFill rotWithShape="1">
          <a:blip r:embed="rId3">
            <a:alphaModFix/>
          </a:blip>
          <a:srcRect/>
          <a:stretch/>
        </p:blipFill>
        <p:spPr>
          <a:xfrm>
            <a:off x="0" y="376322"/>
            <a:ext cx="7324000" cy="475875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228600" y="0"/>
            <a:ext cx="6746100" cy="749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72B62"/>
              </a:buClr>
              <a:buSzPts val="3300"/>
              <a:buFont typeface="Georgia"/>
              <a:buNone/>
            </a:pPr>
            <a:r>
              <a:rPr lang="en" sz="3000" dirty="0" smtClean="0"/>
              <a:t>Proposed </a:t>
            </a:r>
            <a:r>
              <a:rPr lang="en" sz="3000" b="0" i="1" u="none" strike="noStrike" cap="none" dirty="0" smtClean="0">
                <a:solidFill>
                  <a:srgbClr val="072B62"/>
                </a:solidFill>
                <a:latin typeface="Georgia"/>
                <a:ea typeface="Georgia"/>
                <a:cs typeface="Georgia"/>
                <a:sym typeface="Georgia"/>
              </a:rPr>
              <a:t>Kentucky </a:t>
            </a:r>
            <a:r>
              <a:rPr lang="en" sz="3000" b="0" i="1" u="none" strike="noStrike" cap="none" dirty="0">
                <a:solidFill>
                  <a:srgbClr val="072B62"/>
                </a:solidFill>
                <a:latin typeface="Georgia"/>
                <a:ea typeface="Georgia"/>
                <a:cs typeface="Georgia"/>
                <a:sym typeface="Georgia"/>
              </a:rPr>
              <a:t>Academic Standards for Social Studies</a:t>
            </a:r>
            <a:endParaRPr sz="3000" b="0" i="1" u="none" strike="noStrike" cap="none" dirty="0">
              <a:solidFill>
                <a:srgbClr val="072B62"/>
              </a:solidFill>
              <a:latin typeface="Georgia"/>
              <a:ea typeface="Georgia"/>
              <a:cs typeface="Georgia"/>
              <a:sym typeface="Georgia"/>
            </a:endParaRPr>
          </a:p>
        </p:txBody>
      </p:sp>
      <p:sp>
        <p:nvSpPr>
          <p:cNvPr id="208" name="Google Shape;208;p38"/>
          <p:cNvSpPr txBox="1">
            <a:spLocks noGrp="1"/>
          </p:cNvSpPr>
          <p:nvPr>
            <p:ph type="body" idx="1"/>
          </p:nvPr>
        </p:nvSpPr>
        <p:spPr>
          <a:xfrm>
            <a:off x="101250" y="992250"/>
            <a:ext cx="7320600" cy="4151400"/>
          </a:xfrm>
          <a:prstGeom prst="rect">
            <a:avLst/>
          </a:prstGeom>
          <a:noFill/>
          <a:ln>
            <a:noFill/>
          </a:ln>
        </p:spPr>
        <p:txBody>
          <a:bodyPr spcFirstLastPara="1" wrap="square" lIns="68575" tIns="68575" rIns="68575" bIns="68575" anchor="t" anchorCtr="0">
            <a:noAutofit/>
          </a:bodyPr>
          <a:lstStyle/>
          <a:p>
            <a:pPr marL="101600" marR="0" lvl="0" indent="0" algn="l" rtl="0">
              <a:lnSpc>
                <a:spcPct val="80000"/>
              </a:lnSpc>
              <a:spcBef>
                <a:spcPts val="800"/>
              </a:spcBef>
              <a:spcAft>
                <a:spcPts val="0"/>
              </a:spcAft>
              <a:buClr>
                <a:srgbClr val="3F3F3F"/>
              </a:buClr>
              <a:buSzPts val="1200"/>
              <a:buNone/>
            </a:pPr>
            <a:r>
              <a:rPr lang="en" sz="2400" b="0" i="0" u="none" strike="noStrike" cap="none" dirty="0">
                <a:solidFill>
                  <a:schemeClr val="dk1"/>
                </a:solidFill>
                <a:latin typeface="Calibri"/>
                <a:ea typeface="Calibri"/>
                <a:cs typeface="Calibri"/>
                <a:sym typeface="Calibri"/>
              </a:rPr>
              <a:t>Additional Highlights:</a:t>
            </a:r>
            <a:endParaRPr sz="2400" dirty="0"/>
          </a:p>
          <a:p>
            <a:pPr marL="444500" lvl="0" indent="-419100" algn="l" rtl="0">
              <a:lnSpc>
                <a:spcPct val="80000"/>
              </a:lnSpc>
              <a:spcBef>
                <a:spcPts val="800"/>
              </a:spcBef>
              <a:spcAft>
                <a:spcPts val="0"/>
              </a:spcAft>
              <a:buClr>
                <a:srgbClr val="3F3F3F"/>
              </a:buClr>
              <a:buSzPts val="2400"/>
              <a:buFont typeface="Arial"/>
              <a:buChar char="•"/>
            </a:pPr>
            <a:r>
              <a:rPr lang="en" sz="2400" dirty="0">
                <a:solidFill>
                  <a:schemeClr val="dk1"/>
                </a:solidFill>
                <a:latin typeface="Calibri"/>
                <a:ea typeface="Calibri"/>
                <a:cs typeface="Calibri"/>
                <a:sym typeface="Calibri"/>
              </a:rPr>
              <a:t>Grade level content standards to promote foundational learning in K-3</a:t>
            </a:r>
            <a:endParaRPr sz="2400" dirty="0"/>
          </a:p>
          <a:p>
            <a:pPr marL="444500" lvl="0" indent="-419100" algn="l" rtl="0">
              <a:lnSpc>
                <a:spcPct val="80000"/>
              </a:lnSpc>
              <a:spcBef>
                <a:spcPts val="800"/>
              </a:spcBef>
              <a:spcAft>
                <a:spcPts val="0"/>
              </a:spcAft>
              <a:buClr>
                <a:srgbClr val="3F3F3F"/>
              </a:buClr>
              <a:buSzPts val="2400"/>
              <a:buFont typeface="Arial"/>
              <a:buChar char="•"/>
            </a:pPr>
            <a:r>
              <a:rPr lang="en" sz="2400" dirty="0">
                <a:solidFill>
                  <a:schemeClr val="dk1"/>
                </a:solidFill>
                <a:latin typeface="Calibri"/>
                <a:ea typeface="Calibri"/>
                <a:cs typeface="Calibri"/>
                <a:sym typeface="Calibri"/>
              </a:rPr>
              <a:t>Kentucky studies through a child’s social studies education K-12</a:t>
            </a:r>
            <a:endParaRPr sz="2400" dirty="0">
              <a:solidFill>
                <a:schemeClr val="dk1"/>
              </a:solidFill>
              <a:latin typeface="Calibri"/>
              <a:ea typeface="Calibri"/>
              <a:cs typeface="Calibri"/>
              <a:sym typeface="Calibri"/>
            </a:endParaRPr>
          </a:p>
          <a:p>
            <a:pPr marL="444500" lvl="0" indent="-419100" algn="l" rtl="0">
              <a:lnSpc>
                <a:spcPct val="80000"/>
              </a:lnSpc>
              <a:spcBef>
                <a:spcPts val="800"/>
              </a:spcBef>
              <a:spcAft>
                <a:spcPts val="0"/>
              </a:spcAft>
              <a:buClr>
                <a:srgbClr val="3F3F3F"/>
              </a:buClr>
              <a:buSzPts val="2400"/>
              <a:buFont typeface="Arial"/>
              <a:buChar char="•"/>
            </a:pPr>
            <a:r>
              <a:rPr lang="en" sz="2400" dirty="0">
                <a:solidFill>
                  <a:schemeClr val="dk1"/>
                </a:solidFill>
                <a:latin typeface="Calibri"/>
                <a:ea typeface="Calibri"/>
                <a:cs typeface="Calibri"/>
                <a:sym typeface="Calibri"/>
              </a:rPr>
              <a:t>Opportunities for Cross Disciplinary Connections</a:t>
            </a:r>
            <a:endParaRPr sz="2400" dirty="0">
              <a:solidFill>
                <a:schemeClr val="dk1"/>
              </a:solidFill>
              <a:latin typeface="Calibri"/>
              <a:ea typeface="Calibri"/>
              <a:cs typeface="Calibri"/>
              <a:sym typeface="Calibri"/>
            </a:endParaRPr>
          </a:p>
          <a:p>
            <a:pPr marL="444500" lvl="0" indent="-419100" algn="l" rtl="0">
              <a:lnSpc>
                <a:spcPct val="80000"/>
              </a:lnSpc>
              <a:spcBef>
                <a:spcPts val="800"/>
              </a:spcBef>
              <a:spcAft>
                <a:spcPts val="0"/>
              </a:spcAft>
              <a:buClr>
                <a:srgbClr val="3F3F3F"/>
              </a:buClr>
              <a:buSzPts val="2400"/>
              <a:buFont typeface="Arial"/>
              <a:buChar char="•"/>
            </a:pPr>
            <a:r>
              <a:rPr lang="en" sz="2400" dirty="0">
                <a:solidFill>
                  <a:schemeClr val="dk1"/>
                </a:solidFill>
                <a:latin typeface="Calibri"/>
                <a:ea typeface="Calibri"/>
                <a:cs typeface="Calibri"/>
                <a:sym typeface="Calibri"/>
              </a:rPr>
              <a:t>Organized in progressions from K-12 by grade level, inquiry practice, discipline, and concepts and practices</a:t>
            </a:r>
            <a:endParaRPr sz="2400" dirty="0">
              <a:solidFill>
                <a:schemeClr val="dk1"/>
              </a:solidFill>
              <a:latin typeface="Calibri"/>
              <a:ea typeface="Calibri"/>
              <a:cs typeface="Calibri"/>
              <a:sym typeface="Calibri"/>
            </a:endParaRPr>
          </a:p>
          <a:p>
            <a:pPr marL="0" marR="0" lvl="0" indent="0" algn="l" rtl="0">
              <a:lnSpc>
                <a:spcPct val="80000"/>
              </a:lnSpc>
              <a:spcBef>
                <a:spcPts val="800"/>
              </a:spcBef>
              <a:spcAft>
                <a:spcPts val="0"/>
              </a:spcAft>
              <a:buSzPts val="2700"/>
              <a:buNone/>
            </a:pPr>
            <a:endParaRPr sz="2100" b="0" i="0" u="none" strike="noStrike" cap="none" dirty="0">
              <a:solidFill>
                <a:srgbClr val="3F3F3F"/>
              </a:solidFill>
            </a:endParaRPr>
          </a:p>
        </p:txBody>
      </p:sp>
      <p:sp>
        <p:nvSpPr>
          <p:cNvPr id="209" name="Google Shape;209;p38"/>
          <p:cNvSpPr txBox="1">
            <a:spLocks noGrp="1"/>
          </p:cNvSpPr>
          <p:nvPr>
            <p:ph type="sldNum" idx="12"/>
          </p:nvPr>
        </p:nvSpPr>
        <p:spPr>
          <a:xfrm>
            <a:off x="8272810" y="4735525"/>
            <a:ext cx="512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Source Sans Pro"/>
                <a:ea typeface="Source Sans Pro"/>
                <a:cs typeface="Source Sans Pro"/>
                <a:sym typeface="Source Sans Pro"/>
              </a:rPr>
              <a:t>9</a:t>
            </a:fld>
            <a:endParaRPr sz="1400" b="0" i="0" u="none" strike="noStrike" cap="none">
              <a:solidFill>
                <a:srgbClr val="FFFFFF"/>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1751</Words>
  <Application>Microsoft Office PowerPoint</Application>
  <PresentationFormat>On-screen Show (16:9)</PresentationFormat>
  <Paragraphs>70</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Georgia</vt:lpstr>
      <vt:lpstr>Noto Sans Symbols</vt:lpstr>
      <vt:lpstr>Source Sans Pro</vt:lpstr>
      <vt:lpstr>Theme1</vt:lpstr>
      <vt:lpstr>PowerPoint Presentation</vt:lpstr>
      <vt:lpstr>Proposed Kentucky Academic Standards for Social Studies </vt:lpstr>
      <vt:lpstr>Organization of the Standards</vt:lpstr>
      <vt:lpstr>KAS for Social Studies – Standards View </vt:lpstr>
      <vt:lpstr>KAS for Social Studies – Standards View </vt:lpstr>
      <vt:lpstr>KAS for Social Studies</vt:lpstr>
      <vt:lpstr>Specific Overview</vt:lpstr>
      <vt:lpstr>Disciplinary Clarifications</vt:lpstr>
      <vt:lpstr>Proposed Kentucky Academic Standards for Social Studies</vt:lpstr>
      <vt:lpstr>Draft KAS for Social Studies</vt:lpstr>
      <vt:lpstr>5 Things to Know Before You Go: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Kentucky Academic Standards for Social Studies</dc:title>
  <dc:creator>Gallicchio, Lauren - Office of Standards Assessment and Accountability</dc:creator>
  <cp:lastModifiedBy>Hall, Krista - Division of Program Standards</cp:lastModifiedBy>
  <cp:revision>15</cp:revision>
  <dcterms:modified xsi:type="dcterms:W3CDTF">2019-05-16T11:51:49Z</dcterms:modified>
</cp:coreProperties>
</file>