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5" r:id="rId1"/>
  </p:sldMasterIdLst>
  <p:notesMasterIdLst>
    <p:notesMasterId r:id="rId106"/>
  </p:notesMasterIdLst>
  <p:handoutMasterIdLst>
    <p:handoutMasterId r:id="rId107"/>
  </p:handoutMasterIdLst>
  <p:sldIdLst>
    <p:sldId id="269" r:id="rId2"/>
    <p:sldId id="334" r:id="rId3"/>
    <p:sldId id="323" r:id="rId4"/>
    <p:sldId id="266" r:id="rId5"/>
    <p:sldId id="272" r:id="rId6"/>
    <p:sldId id="274" r:id="rId7"/>
    <p:sldId id="273" r:id="rId8"/>
    <p:sldId id="282" r:id="rId9"/>
    <p:sldId id="281" r:id="rId10"/>
    <p:sldId id="276" r:id="rId11"/>
    <p:sldId id="348" r:id="rId12"/>
    <p:sldId id="324" r:id="rId13"/>
    <p:sldId id="278" r:id="rId14"/>
    <p:sldId id="279" r:id="rId15"/>
    <p:sldId id="270" r:id="rId16"/>
    <p:sldId id="304" r:id="rId17"/>
    <p:sldId id="261" r:id="rId18"/>
    <p:sldId id="305" r:id="rId19"/>
    <p:sldId id="262" r:id="rId20"/>
    <p:sldId id="306" r:id="rId21"/>
    <p:sldId id="280" r:id="rId22"/>
    <p:sldId id="307" r:id="rId23"/>
    <p:sldId id="325" r:id="rId24"/>
    <p:sldId id="283" r:id="rId25"/>
    <p:sldId id="284" r:id="rId26"/>
    <p:sldId id="286" r:id="rId27"/>
    <p:sldId id="349" r:id="rId28"/>
    <p:sldId id="326" r:id="rId29"/>
    <p:sldId id="285" r:id="rId30"/>
    <p:sldId id="287" r:id="rId31"/>
    <p:sldId id="289" r:id="rId32"/>
    <p:sldId id="320" r:id="rId33"/>
    <p:sldId id="288" r:id="rId34"/>
    <p:sldId id="290" r:id="rId35"/>
    <p:sldId id="291" r:id="rId36"/>
    <p:sldId id="292" r:id="rId37"/>
    <p:sldId id="293" r:id="rId38"/>
    <p:sldId id="294" r:id="rId39"/>
    <p:sldId id="352" r:id="rId40"/>
    <p:sldId id="295" r:id="rId41"/>
    <p:sldId id="296" r:id="rId42"/>
    <p:sldId id="297" r:id="rId43"/>
    <p:sldId id="298" r:id="rId44"/>
    <p:sldId id="299" r:id="rId45"/>
    <p:sldId id="302" r:id="rId46"/>
    <p:sldId id="303" r:id="rId47"/>
    <p:sldId id="322" r:id="rId48"/>
    <p:sldId id="300" r:id="rId49"/>
    <p:sldId id="301" r:id="rId50"/>
    <p:sldId id="308" r:id="rId51"/>
    <p:sldId id="350" r:id="rId52"/>
    <p:sldId id="327" r:id="rId53"/>
    <p:sldId id="309" r:id="rId54"/>
    <p:sldId id="310" r:id="rId55"/>
    <p:sldId id="311" r:id="rId56"/>
    <p:sldId id="313" r:id="rId57"/>
    <p:sldId id="314" r:id="rId58"/>
    <p:sldId id="312" r:id="rId59"/>
    <p:sldId id="315" r:id="rId60"/>
    <p:sldId id="316" r:id="rId61"/>
    <p:sldId id="318" r:id="rId62"/>
    <p:sldId id="319" r:id="rId63"/>
    <p:sldId id="328" r:id="rId64"/>
    <p:sldId id="351" r:id="rId65"/>
    <p:sldId id="329" r:id="rId66"/>
    <p:sldId id="330" r:id="rId67"/>
    <p:sldId id="331" r:id="rId68"/>
    <p:sldId id="332" r:id="rId69"/>
    <p:sldId id="353" r:id="rId70"/>
    <p:sldId id="354" r:id="rId71"/>
    <p:sldId id="355" r:id="rId72"/>
    <p:sldId id="356" r:id="rId73"/>
    <p:sldId id="357" r:id="rId74"/>
    <p:sldId id="340" r:id="rId75"/>
    <p:sldId id="341" r:id="rId76"/>
    <p:sldId id="342" r:id="rId77"/>
    <p:sldId id="343" r:id="rId78"/>
    <p:sldId id="333" r:id="rId79"/>
    <p:sldId id="345" r:id="rId80"/>
    <p:sldId id="344" r:id="rId81"/>
    <p:sldId id="346" r:id="rId82"/>
    <p:sldId id="347" r:id="rId83"/>
    <p:sldId id="358" r:id="rId84"/>
    <p:sldId id="360" r:id="rId85"/>
    <p:sldId id="366" r:id="rId86"/>
    <p:sldId id="367" r:id="rId87"/>
    <p:sldId id="368" r:id="rId88"/>
    <p:sldId id="369" r:id="rId89"/>
    <p:sldId id="370" r:id="rId90"/>
    <p:sldId id="371" r:id="rId91"/>
    <p:sldId id="372" r:id="rId92"/>
    <p:sldId id="373" r:id="rId93"/>
    <p:sldId id="374" r:id="rId94"/>
    <p:sldId id="375" r:id="rId95"/>
    <p:sldId id="376" r:id="rId96"/>
    <p:sldId id="362" r:id="rId97"/>
    <p:sldId id="363" r:id="rId98"/>
    <p:sldId id="359" r:id="rId99"/>
    <p:sldId id="361" r:id="rId100"/>
    <p:sldId id="365" r:id="rId101"/>
    <p:sldId id="377" r:id="rId102"/>
    <p:sldId id="378" r:id="rId103"/>
    <p:sldId id="379" r:id="rId104"/>
    <p:sldId id="364" r:id="rId105"/>
  </p:sldIdLst>
  <p:sldSz cx="12192000" cy="6858000"/>
  <p:notesSz cx="7023100" cy="9309100"/>
  <p:embeddedFontLst>
    <p:embeddedFont>
      <p:font typeface="Georgia" panose="02040502050405020303" pitchFamily="18" charset="0"/>
      <p:regular r:id="rId108"/>
      <p:bold r:id="rId109"/>
      <p:italic r:id="rId110"/>
      <p:boldItalic r:id="rId111"/>
    </p:embeddedFont>
    <p:embeddedFont>
      <p:font typeface="Franklin Gothic Medium" panose="020B0603020102020204" pitchFamily="34" charset="0"/>
      <p:regular r:id="rId112"/>
      <p:italic r:id="rId113"/>
    </p:embeddedFont>
    <p:embeddedFont>
      <p:font typeface="Source Sans Pro" panose="020B0604020202020204" charset="0"/>
      <p:regular r:id="rId114"/>
      <p:bold r:id="rId115"/>
      <p:italic r:id="rId116"/>
      <p:boldItalic r:id="rId117"/>
    </p:embeddedFont>
    <p:embeddedFont>
      <p:font typeface="Calibri" panose="020F0502020204030204" pitchFamily="34" charset="0"/>
      <p:regular r:id="rId118"/>
      <p:bold r:id="rId119"/>
      <p:italic r:id="rId120"/>
      <p:boldItalic r:id="rId1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ker, Jennifer L - Office of Teaching and Learning" initials="FJL-OoTaL" lastIdx="1" clrIdx="0">
    <p:extLst>
      <p:ext uri="{19B8F6BF-5375-455C-9EA6-DF929625EA0E}">
        <p15:presenceInfo xmlns:p15="http://schemas.microsoft.com/office/powerpoint/2012/main" userId="S-1-5-21-2077426921-23679709-1353397897-384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30A0"/>
    <a:srgbClr val="006600"/>
    <a:srgbClr val="990000"/>
    <a:srgbClr val="CC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BC8B11B-E6A7-4C70-B9A6-CCE98BCFF40A}">
  <a:tblStyle styleId="{EBC8B11B-E6A7-4C70-B9A6-CCE98BCFF40A}"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0" autoAdjust="0"/>
    <p:restoredTop sz="94667" autoAdjust="0"/>
  </p:normalViewPr>
  <p:slideViewPr>
    <p:cSldViewPr snapToGrid="0">
      <p:cViewPr varScale="1">
        <p:scale>
          <a:sx n="84" d="100"/>
          <a:sy n="84" d="100"/>
        </p:scale>
        <p:origin x="518"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10.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5.fntdata"/><Relationship Id="rId16" Type="http://schemas.openxmlformats.org/officeDocument/2006/relationships/slide" Target="slides/slide15.xml"/><Relationship Id="rId107" Type="http://schemas.openxmlformats.org/officeDocument/2006/relationships/handoutMaster" Target="handoutMasters/handout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font" Target="fonts/font6.fntdata"/><Relationship Id="rId118" Type="http://schemas.openxmlformats.org/officeDocument/2006/relationships/font" Target="fonts/font11.fntdata"/><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font" Target="fonts/font1.fntdata"/><Relationship Id="rId116" Type="http://schemas.openxmlformats.org/officeDocument/2006/relationships/font" Target="fonts/font9.fntdata"/><Relationship Id="rId124"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14" Type="http://schemas.openxmlformats.org/officeDocument/2006/relationships/font" Target="fonts/font7.fntdata"/><Relationship Id="rId119"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2.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font" Target="fonts/font13.fntdata"/><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3.fntdata"/><Relationship Id="rId115" Type="http://schemas.openxmlformats.org/officeDocument/2006/relationships/font" Target="fonts/font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a:defRPr sz="1200"/>
            </a:lvl1pPr>
          </a:lstStyle>
          <a:p>
            <a:fld id="{7D165670-57F5-4E07-9292-E99CFEDA0EBF}" type="datetimeFigureOut">
              <a:rPr lang="en-US" smtClean="0"/>
              <a:t>6/5/2019</a:t>
            </a:fld>
            <a:endParaRPr lang="en-US"/>
          </a:p>
        </p:txBody>
      </p:sp>
      <p:sp>
        <p:nvSpPr>
          <p:cNvPr id="4" name="Footer Placeholder 3"/>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A737E55A-D347-4B0D-B3C9-95B35B49627F}" type="slidenum">
              <a:rPr lang="en-US" smtClean="0"/>
              <a:t>‹#›</a:t>
            </a:fld>
            <a:endParaRPr lang="en-US"/>
          </a:p>
        </p:txBody>
      </p:sp>
    </p:spTree>
    <p:extLst>
      <p:ext uri="{BB962C8B-B14F-4D97-AF65-F5344CB8AC3E}">
        <p14:creationId xmlns:p14="http://schemas.microsoft.com/office/powerpoint/2010/main" val="18857179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043343" cy="467072"/>
          </a:xfrm>
          <a:prstGeom prst="rect">
            <a:avLst/>
          </a:prstGeom>
          <a:noFill/>
          <a:ln>
            <a:noFill/>
          </a:ln>
        </p:spPr>
        <p:txBody>
          <a:bodyPr spcFirstLastPara="1" wrap="square" lIns="93308" tIns="93308" rIns="93308" bIns="93308" anchor="t"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978132" y="0"/>
            <a:ext cx="3043343" cy="467072"/>
          </a:xfrm>
          <a:prstGeom prst="rect">
            <a:avLst/>
          </a:prstGeom>
          <a:noFill/>
          <a:ln>
            <a:noFill/>
          </a:ln>
        </p:spPr>
        <p:txBody>
          <a:bodyPr spcFirstLastPara="1" wrap="square" lIns="93308" tIns="93308" rIns="93308" bIns="93308" anchor="t" anchorCtr="0"/>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702310" y="4480004"/>
            <a:ext cx="5618480" cy="3665458"/>
          </a:xfrm>
          <a:prstGeom prst="rect">
            <a:avLst/>
          </a:prstGeom>
          <a:noFill/>
          <a:ln>
            <a:noFill/>
          </a:ln>
        </p:spPr>
        <p:txBody>
          <a:bodyPr spcFirstLastPara="1" wrap="square" lIns="93308" tIns="93308" rIns="93308" bIns="93308" anchor="t" anchorCtr="0"/>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842030"/>
            <a:ext cx="3043343" cy="467071"/>
          </a:xfrm>
          <a:prstGeom prst="rect">
            <a:avLst/>
          </a:prstGeom>
          <a:noFill/>
          <a:ln>
            <a:noFill/>
          </a:ln>
        </p:spPr>
        <p:txBody>
          <a:bodyPr spcFirstLastPara="1" wrap="square" lIns="93308" tIns="93308" rIns="93308" bIns="93308"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978132" y="8842030"/>
            <a:ext cx="3043343" cy="467071"/>
          </a:xfrm>
          <a:prstGeom prst="rect">
            <a:avLst/>
          </a:prstGeom>
          <a:noFill/>
          <a:ln>
            <a:noFill/>
          </a:ln>
        </p:spPr>
        <p:txBody>
          <a:bodyPr spcFirstLastPara="1" wrap="square" lIns="93308" tIns="46641" rIns="93308" bIns="46641" anchor="b" anchorCtr="0">
            <a:noAutofit/>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435103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txBox="1">
            <a:spLocks noGrp="1"/>
          </p:cNvSpPr>
          <p:nvPr>
            <p:ph type="body" idx="1"/>
          </p:nvPr>
        </p:nvSpPr>
        <p:spPr>
          <a:xfrm>
            <a:off x="702310" y="4480005"/>
            <a:ext cx="5618480" cy="3665305"/>
          </a:xfrm>
          <a:prstGeom prst="rect">
            <a:avLst/>
          </a:prstGeom>
          <a:noFill/>
          <a:ln>
            <a:noFill/>
          </a:ln>
        </p:spPr>
        <p:txBody>
          <a:bodyPr spcFirstLastPara="1" wrap="square" lIns="91293" tIns="91293" rIns="91293" bIns="91293" anchor="ctr" anchorCtr="0">
            <a:noAutofit/>
          </a:bodyPr>
          <a:lstStyle/>
          <a:p>
            <a:pPr marL="0" indent="0"/>
            <a:endParaRPr sz="1400"/>
          </a:p>
        </p:txBody>
      </p:sp>
      <p:sp>
        <p:nvSpPr>
          <p:cNvPr id="338" name="Shape 33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03881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Shape 362"/>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r>
              <a:rPr lang="en-US" baseline="0" dirty="0" smtClean="0"/>
              <a:t> </a:t>
            </a:r>
            <a:endParaRPr dirty="0"/>
          </a:p>
        </p:txBody>
      </p:sp>
      <p:sp>
        <p:nvSpPr>
          <p:cNvPr id="363" name="Shape 363"/>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5422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txBox="1">
            <a:spLocks noGrp="1"/>
          </p:cNvSpPr>
          <p:nvPr>
            <p:ph type="body" idx="1"/>
          </p:nvPr>
        </p:nvSpPr>
        <p:spPr>
          <a:xfrm>
            <a:off x="702310" y="4480005"/>
            <a:ext cx="5618480" cy="3665305"/>
          </a:xfrm>
          <a:prstGeom prst="rect">
            <a:avLst/>
          </a:prstGeom>
          <a:noFill/>
          <a:ln>
            <a:noFill/>
          </a:ln>
        </p:spPr>
        <p:txBody>
          <a:bodyPr spcFirstLastPara="1" wrap="square" lIns="91293" tIns="91293" rIns="91293" bIns="91293" anchor="ctr" anchorCtr="0">
            <a:noAutofit/>
          </a:bodyPr>
          <a:lstStyle/>
          <a:p>
            <a:pPr marL="0" indent="0"/>
            <a:endParaRPr sz="1400"/>
          </a:p>
        </p:txBody>
      </p:sp>
      <p:sp>
        <p:nvSpPr>
          <p:cNvPr id="338" name="Shape 33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52355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txBox="1">
            <a:spLocks noGrp="1"/>
          </p:cNvSpPr>
          <p:nvPr>
            <p:ph type="body" idx="1"/>
          </p:nvPr>
        </p:nvSpPr>
        <p:spPr>
          <a:xfrm>
            <a:off x="702310" y="4480005"/>
            <a:ext cx="5618480" cy="3665305"/>
          </a:xfrm>
          <a:prstGeom prst="rect">
            <a:avLst/>
          </a:prstGeom>
          <a:noFill/>
          <a:ln>
            <a:noFill/>
          </a:ln>
        </p:spPr>
        <p:txBody>
          <a:bodyPr spcFirstLastPara="1" wrap="square" lIns="91293" tIns="91293" rIns="91293" bIns="91293" anchor="ctr" anchorCtr="0">
            <a:noAutofit/>
          </a:bodyPr>
          <a:lstStyle/>
          <a:p>
            <a:pPr marL="0" indent="0"/>
            <a:endParaRPr sz="1400"/>
          </a:p>
        </p:txBody>
      </p:sp>
      <p:sp>
        <p:nvSpPr>
          <p:cNvPr id="338" name="Shape 33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455069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60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1504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txBox="1">
            <a:spLocks noGrp="1"/>
          </p:cNvSpPr>
          <p:nvPr>
            <p:ph type="body" idx="1"/>
          </p:nvPr>
        </p:nvSpPr>
        <p:spPr>
          <a:xfrm>
            <a:off x="702310" y="4480005"/>
            <a:ext cx="5618480" cy="3665305"/>
          </a:xfrm>
          <a:prstGeom prst="rect">
            <a:avLst/>
          </a:prstGeom>
          <a:noFill/>
          <a:ln>
            <a:noFill/>
          </a:ln>
        </p:spPr>
        <p:txBody>
          <a:bodyPr spcFirstLastPara="1" wrap="square" lIns="91293" tIns="91293" rIns="91293" bIns="91293" anchor="ctr" anchorCtr="0">
            <a:noAutofit/>
          </a:bodyPr>
          <a:lstStyle/>
          <a:p>
            <a:pPr marL="0" indent="0"/>
            <a:endParaRPr sz="1400"/>
          </a:p>
        </p:txBody>
      </p:sp>
      <p:sp>
        <p:nvSpPr>
          <p:cNvPr id="338" name="Shape 33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537824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txBox="1">
            <a:spLocks noGrp="1"/>
          </p:cNvSpPr>
          <p:nvPr>
            <p:ph type="body" idx="1"/>
          </p:nvPr>
        </p:nvSpPr>
        <p:spPr>
          <a:xfrm>
            <a:off x="702310" y="4480005"/>
            <a:ext cx="5618480" cy="3665305"/>
          </a:xfrm>
          <a:prstGeom prst="rect">
            <a:avLst/>
          </a:prstGeom>
          <a:noFill/>
          <a:ln>
            <a:noFill/>
          </a:ln>
        </p:spPr>
        <p:txBody>
          <a:bodyPr spcFirstLastPara="1" wrap="square" lIns="91293" tIns="91293" rIns="91293" bIns="91293" anchor="ctr" anchorCtr="0">
            <a:noAutofit/>
          </a:bodyPr>
          <a:lstStyle/>
          <a:p>
            <a:pPr marL="0" indent="0"/>
            <a:endParaRPr sz="1400"/>
          </a:p>
        </p:txBody>
      </p:sp>
      <p:sp>
        <p:nvSpPr>
          <p:cNvPr id="338" name="Shape 33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30733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txBox="1">
            <a:spLocks noGrp="1"/>
          </p:cNvSpPr>
          <p:nvPr>
            <p:ph type="body" idx="1"/>
          </p:nvPr>
        </p:nvSpPr>
        <p:spPr>
          <a:xfrm>
            <a:off x="702310" y="4480005"/>
            <a:ext cx="5618480" cy="3665305"/>
          </a:xfrm>
          <a:prstGeom prst="rect">
            <a:avLst/>
          </a:prstGeom>
          <a:noFill/>
          <a:ln>
            <a:noFill/>
          </a:ln>
        </p:spPr>
        <p:txBody>
          <a:bodyPr spcFirstLastPara="1" wrap="square" lIns="91293" tIns="91293" rIns="91293" bIns="91293" anchor="ctr" anchorCtr="0">
            <a:noAutofit/>
          </a:bodyPr>
          <a:lstStyle/>
          <a:p>
            <a:pPr marL="0" indent="0"/>
            <a:endParaRPr sz="1400"/>
          </a:p>
        </p:txBody>
      </p:sp>
      <p:sp>
        <p:nvSpPr>
          <p:cNvPr id="338" name="Shape 33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67187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78687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49140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914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98552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txBox="1">
            <a:spLocks noGrp="1"/>
          </p:cNvSpPr>
          <p:nvPr>
            <p:ph type="body" idx="1"/>
          </p:nvPr>
        </p:nvSpPr>
        <p:spPr>
          <a:xfrm>
            <a:off x="702310" y="4480005"/>
            <a:ext cx="5618480" cy="3665305"/>
          </a:xfrm>
          <a:prstGeom prst="rect">
            <a:avLst/>
          </a:prstGeom>
          <a:noFill/>
          <a:ln>
            <a:noFill/>
          </a:ln>
        </p:spPr>
        <p:txBody>
          <a:bodyPr spcFirstLastPara="1" wrap="square" lIns="91293" tIns="91293" rIns="91293" bIns="91293" anchor="ctr" anchorCtr="0">
            <a:noAutofit/>
          </a:bodyPr>
          <a:lstStyle/>
          <a:p>
            <a:pPr marL="0" indent="0"/>
            <a:endParaRPr sz="1400"/>
          </a:p>
        </p:txBody>
      </p:sp>
      <p:sp>
        <p:nvSpPr>
          <p:cNvPr id="338" name="Shape 33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49584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13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5926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15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08558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Shape 355"/>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endParaRPr dirty="0"/>
          </a:p>
        </p:txBody>
      </p:sp>
      <p:sp>
        <p:nvSpPr>
          <p:cNvPr id="356" name="Shape 356"/>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20479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25"/>
        <p:cNvGrpSpPr/>
        <p:nvPr/>
      </p:nvGrpSpPr>
      <p:grpSpPr>
        <a:xfrm>
          <a:off x="0" y="0"/>
          <a:ext cx="0" cy="0"/>
          <a:chOff x="0" y="0"/>
          <a:chExt cx="0" cy="0"/>
        </a:xfrm>
      </p:grpSpPr>
      <p:sp>
        <p:nvSpPr>
          <p:cNvPr id="26" name="Shape 26"/>
          <p:cNvSpPr txBox="1">
            <a:spLocks noGrp="1"/>
          </p:cNvSpPr>
          <p:nvPr>
            <p:ph type="ctrTitle"/>
          </p:nvPr>
        </p:nvSpPr>
        <p:spPr>
          <a:xfrm>
            <a:off x="874469" y="1477104"/>
            <a:ext cx="8664600" cy="164640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rgbClr val="072B62"/>
              </a:buClr>
              <a:buSzPts val="5400"/>
              <a:buFont typeface="Georgia"/>
              <a:buNone/>
              <a:defRPr sz="5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27" name="Shape 27"/>
          <p:cNvSpPr txBox="1">
            <a:spLocks noGrp="1"/>
          </p:cNvSpPr>
          <p:nvPr>
            <p:ph type="subTitle" idx="1"/>
          </p:nvPr>
        </p:nvSpPr>
        <p:spPr>
          <a:xfrm>
            <a:off x="1285102" y="3346212"/>
            <a:ext cx="8298300" cy="1096800"/>
          </a:xfrm>
          <a:prstGeom prst="rect">
            <a:avLst/>
          </a:prstGeom>
          <a:noFill/>
          <a:ln>
            <a:noFill/>
          </a:ln>
        </p:spPr>
        <p:txBody>
          <a:bodyPr spcFirstLastPara="1" wrap="square" lIns="91425" tIns="45700" rIns="91425" bIns="45700" anchor="t" anchorCtr="0"/>
          <a:lstStyle>
            <a:lvl1pPr marR="0" lvl="0" algn="r" rtl="0">
              <a:lnSpc>
                <a:spcPct val="100000"/>
              </a:lnSpc>
              <a:spcBef>
                <a:spcPts val="1000"/>
              </a:spcBef>
              <a:spcAft>
                <a:spcPts val="0"/>
              </a:spcAft>
              <a:buClr>
                <a:srgbClr val="D2BD24"/>
              </a:buClr>
              <a:buSzPts val="2800"/>
              <a:buFont typeface="Noto Sans Symbols"/>
              <a:buNone/>
              <a:defRPr sz="2800" b="0" i="0" u="none" strike="noStrike" cap="none">
                <a:solidFill>
                  <a:srgbClr val="7F7F7F"/>
                </a:solidFill>
                <a:latin typeface="Source Sans Pro"/>
                <a:ea typeface="Source Sans Pro"/>
                <a:cs typeface="Source Sans Pro"/>
                <a:sym typeface="Source Sans Pro"/>
              </a:defRPr>
            </a:lvl1pPr>
            <a:lvl2pPr marR="0" lvl="1" algn="ctr" rtl="0">
              <a:lnSpc>
                <a:spcPct val="100000"/>
              </a:lnSpc>
              <a:spcBef>
                <a:spcPts val="1000"/>
              </a:spcBef>
              <a:spcAft>
                <a:spcPts val="0"/>
              </a:spcAft>
              <a:buClr>
                <a:srgbClr val="D2BD24"/>
              </a:buClr>
              <a:buSzPts val="2560"/>
              <a:buFont typeface="Source Sans Pro"/>
              <a:buNone/>
              <a:defRPr sz="3200" b="0" i="0" u="none" strike="noStrike" cap="none">
                <a:solidFill>
                  <a:srgbClr val="888888"/>
                </a:solidFill>
                <a:latin typeface="Source Sans Pro"/>
                <a:ea typeface="Source Sans Pro"/>
                <a:cs typeface="Source Sans Pro"/>
                <a:sym typeface="Source Sans Pro"/>
              </a:defRPr>
            </a:lvl2pPr>
            <a:lvl3pPr marR="0" lvl="2" algn="ctr" rtl="0">
              <a:lnSpc>
                <a:spcPct val="100000"/>
              </a:lnSpc>
              <a:spcBef>
                <a:spcPts val="1000"/>
              </a:spcBef>
              <a:spcAft>
                <a:spcPts val="0"/>
              </a:spcAft>
              <a:buClr>
                <a:srgbClr val="D2BD24"/>
              </a:buClr>
              <a:buSzPts val="2800"/>
              <a:buFont typeface="Noto Sans Symbols"/>
              <a:buNone/>
              <a:defRPr sz="2800" b="0" i="0" u="none" strike="noStrike" cap="none">
                <a:solidFill>
                  <a:srgbClr val="888888"/>
                </a:solidFill>
                <a:latin typeface="Source Sans Pro"/>
                <a:ea typeface="Source Sans Pro"/>
                <a:cs typeface="Source Sans Pro"/>
                <a:sym typeface="Source Sans Pro"/>
              </a:defRPr>
            </a:lvl3pPr>
            <a:lvl4pPr marR="0" lvl="3" algn="ctr" rtl="0">
              <a:lnSpc>
                <a:spcPct val="100000"/>
              </a:lnSpc>
              <a:spcBef>
                <a:spcPts val="1000"/>
              </a:spcBef>
              <a:spcAft>
                <a:spcPts val="0"/>
              </a:spcAft>
              <a:buClr>
                <a:srgbClr val="D2BD24"/>
              </a:buClr>
              <a:buSzPts val="2400"/>
              <a:buFont typeface="Noto Sans Symbols"/>
              <a:buNone/>
              <a:defRPr sz="2400" b="0" i="0" u="none" strike="noStrike" cap="none">
                <a:solidFill>
                  <a:srgbClr val="888888"/>
                </a:solidFill>
                <a:latin typeface="Source Sans Pro"/>
                <a:ea typeface="Source Sans Pro"/>
                <a:cs typeface="Source Sans Pro"/>
                <a:sym typeface="Source Sans Pro"/>
              </a:defRPr>
            </a:lvl4pPr>
            <a:lvl5pPr marR="0" lvl="4" algn="ctr" rtl="0">
              <a:lnSpc>
                <a:spcPct val="100000"/>
              </a:lnSpc>
              <a:spcBef>
                <a:spcPts val="1000"/>
              </a:spcBef>
              <a:spcAft>
                <a:spcPts val="0"/>
              </a:spcAft>
              <a:buClr>
                <a:srgbClr val="D2BD24"/>
              </a:buClr>
              <a:buSzPts val="2400"/>
              <a:buFont typeface="Noto Sans Symbols"/>
              <a:buNone/>
              <a:defRPr sz="2400" b="0" i="0" u="none" strike="noStrike" cap="none">
                <a:solidFill>
                  <a:srgbClr val="888888"/>
                </a:solidFill>
                <a:latin typeface="Source Sans Pro"/>
                <a:ea typeface="Source Sans Pro"/>
                <a:cs typeface="Source Sans Pro"/>
                <a:sym typeface="Source Sans Pro"/>
              </a:defRPr>
            </a:lvl5pPr>
            <a:lvl6pPr marR="0" lvl="5" algn="ctr" rtl="0">
              <a:lnSpc>
                <a:spcPct val="100000"/>
              </a:lnSpc>
              <a:spcBef>
                <a:spcPts val="1000"/>
              </a:spcBef>
              <a:spcAft>
                <a:spcPts val="0"/>
              </a:spcAft>
              <a:buClr>
                <a:schemeClr val="accent1"/>
              </a:buClr>
              <a:buSzPts val="960"/>
              <a:buFont typeface="Noto Sans Symbols"/>
              <a:buNone/>
              <a:defRPr sz="1200" b="0" i="0" u="none" strike="noStrike" cap="none">
                <a:solidFill>
                  <a:srgbClr val="888888"/>
                </a:solidFill>
                <a:latin typeface="Source Sans Pro"/>
                <a:ea typeface="Source Sans Pro"/>
                <a:cs typeface="Source Sans Pro"/>
                <a:sym typeface="Source Sans Pro"/>
              </a:defRPr>
            </a:lvl6pPr>
            <a:lvl7pPr marR="0" lvl="6" algn="ctr" rtl="0">
              <a:lnSpc>
                <a:spcPct val="100000"/>
              </a:lnSpc>
              <a:spcBef>
                <a:spcPts val="1000"/>
              </a:spcBef>
              <a:spcAft>
                <a:spcPts val="0"/>
              </a:spcAft>
              <a:buClr>
                <a:schemeClr val="accent1"/>
              </a:buClr>
              <a:buSzPts val="960"/>
              <a:buFont typeface="Noto Sans Symbols"/>
              <a:buNone/>
              <a:defRPr sz="1200" b="0" i="0" u="none" strike="noStrike" cap="none">
                <a:solidFill>
                  <a:srgbClr val="888888"/>
                </a:solidFill>
                <a:latin typeface="Source Sans Pro"/>
                <a:ea typeface="Source Sans Pro"/>
                <a:cs typeface="Source Sans Pro"/>
                <a:sym typeface="Source Sans Pro"/>
              </a:defRPr>
            </a:lvl7pPr>
            <a:lvl8pPr marR="0" lvl="7" algn="ctr" rtl="0">
              <a:lnSpc>
                <a:spcPct val="100000"/>
              </a:lnSpc>
              <a:spcBef>
                <a:spcPts val="1000"/>
              </a:spcBef>
              <a:spcAft>
                <a:spcPts val="0"/>
              </a:spcAft>
              <a:buClr>
                <a:schemeClr val="accent1"/>
              </a:buClr>
              <a:buSzPts val="960"/>
              <a:buFont typeface="Noto Sans Symbols"/>
              <a:buNone/>
              <a:defRPr sz="1200" b="0" i="0" u="none" strike="noStrike" cap="none">
                <a:solidFill>
                  <a:srgbClr val="888888"/>
                </a:solidFill>
                <a:latin typeface="Source Sans Pro"/>
                <a:ea typeface="Source Sans Pro"/>
                <a:cs typeface="Source Sans Pro"/>
                <a:sym typeface="Source Sans Pro"/>
              </a:defRPr>
            </a:lvl8pPr>
            <a:lvl9pPr marR="0" lvl="8" algn="ctr" rtl="0">
              <a:lnSpc>
                <a:spcPct val="100000"/>
              </a:lnSpc>
              <a:spcBef>
                <a:spcPts val="1000"/>
              </a:spcBef>
              <a:spcAft>
                <a:spcPts val="0"/>
              </a:spcAft>
              <a:buClr>
                <a:schemeClr val="accent1"/>
              </a:buClr>
              <a:buSzPts val="960"/>
              <a:buFont typeface="Noto Sans Symbols"/>
              <a:buNone/>
              <a:defRPr sz="1200" b="0" i="0" u="none" strike="noStrike" cap="none">
                <a:solidFill>
                  <a:srgbClr val="888888"/>
                </a:solidFill>
                <a:latin typeface="Source Sans Pro"/>
                <a:ea typeface="Source Sans Pro"/>
                <a:cs typeface="Source Sans Pro"/>
                <a:sym typeface="Source Sans Pro"/>
              </a:defRPr>
            </a:lvl9pPr>
          </a:lstStyle>
          <a:p>
            <a:endParaRPr/>
          </a:p>
        </p:txBody>
      </p:sp>
      <p:grpSp>
        <p:nvGrpSpPr>
          <p:cNvPr id="28" name="Shape 28"/>
          <p:cNvGrpSpPr/>
          <p:nvPr/>
        </p:nvGrpSpPr>
        <p:grpSpPr>
          <a:xfrm>
            <a:off x="0" y="0"/>
            <a:ext cx="12192133" cy="6866567"/>
            <a:chOff x="0" y="-8467"/>
            <a:chExt cx="12192133" cy="6866567"/>
          </a:xfrm>
        </p:grpSpPr>
        <p:cxnSp>
          <p:nvCxnSpPr>
            <p:cNvPr id="29" name="Shape 29"/>
            <p:cNvCxnSpPr/>
            <p:nvPr/>
          </p:nvCxnSpPr>
          <p:spPr>
            <a:xfrm>
              <a:off x="9169166" y="-8467"/>
              <a:ext cx="1783200" cy="6856500"/>
            </a:xfrm>
            <a:prstGeom prst="straightConnector1">
              <a:avLst/>
            </a:prstGeom>
            <a:noFill/>
            <a:ln w="9525" cap="flat" cmpd="sng">
              <a:solidFill>
                <a:schemeClr val="accent1">
                  <a:alpha val="69411"/>
                </a:schemeClr>
              </a:solidFill>
              <a:prstDash val="solid"/>
              <a:round/>
              <a:headEnd type="none" w="sm" len="sm"/>
              <a:tailEnd type="none" w="sm" len="sm"/>
            </a:ln>
          </p:spPr>
        </p:cxnSp>
        <p:cxnSp>
          <p:nvCxnSpPr>
            <p:cNvPr id="30" name="Shape 30"/>
            <p:cNvCxnSpPr/>
            <p:nvPr/>
          </p:nvCxnSpPr>
          <p:spPr>
            <a:xfrm flipH="1">
              <a:off x="8475125" y="3681413"/>
              <a:ext cx="3713700" cy="3166500"/>
            </a:xfrm>
            <a:prstGeom prst="straightConnector1">
              <a:avLst/>
            </a:prstGeom>
            <a:noFill/>
            <a:ln w="9525" cap="flat" cmpd="sng">
              <a:solidFill>
                <a:schemeClr val="accent1">
                  <a:alpha val="69411"/>
                </a:schemeClr>
              </a:solidFill>
              <a:prstDash val="solid"/>
              <a:round/>
              <a:headEnd type="none" w="sm" len="sm"/>
              <a:tailEnd type="none" w="sm" len="sm"/>
            </a:ln>
          </p:spPr>
        </p:cxnSp>
        <p:sp>
          <p:nvSpPr>
            <p:cNvPr id="31" name="Shape 31"/>
            <p:cNvSpPr/>
            <p:nvPr/>
          </p:nvSpPr>
          <p:spPr>
            <a:xfrm>
              <a:off x="9181476" y="-8467"/>
              <a:ext cx="3007349" cy="6866467"/>
            </a:xfrm>
            <a:custGeom>
              <a:avLst/>
              <a:gdLst/>
              <a:ahLst/>
              <a:cxnLst/>
              <a:rect l="0" t="0" r="0" b="0"/>
              <a:pathLst>
                <a:path w="3007349" h="6866467" extrusionOk="0">
                  <a:moveTo>
                    <a:pt x="2045532" y="0"/>
                  </a:moveTo>
                  <a:lnTo>
                    <a:pt x="3007349" y="0"/>
                  </a:lnTo>
                  <a:lnTo>
                    <a:pt x="3007349" y="6866467"/>
                  </a:lnTo>
                  <a:lnTo>
                    <a:pt x="0" y="6866467"/>
                  </a:lnTo>
                  <a:lnTo>
                    <a:pt x="2045532" y="0"/>
                  </a:lnTo>
                  <a:close/>
                </a:path>
              </a:pathLst>
            </a:custGeom>
            <a:solidFill>
              <a:schemeClr val="accent1">
                <a:alpha val="35686"/>
              </a:schemeClr>
            </a:solidFill>
            <a:ln>
              <a:noFill/>
            </a:ln>
          </p:spPr>
        </p:sp>
        <p:sp>
          <p:nvSpPr>
            <p:cNvPr id="32" name="Shape 32"/>
            <p:cNvSpPr/>
            <p:nvPr/>
          </p:nvSpPr>
          <p:spPr>
            <a:xfrm>
              <a:off x="9603442" y="-8467"/>
              <a:ext cx="2586178" cy="6866467"/>
            </a:xfrm>
            <a:custGeom>
              <a:avLst/>
              <a:gdLst/>
              <a:ahLst/>
              <a:cxnLst/>
              <a:rect l="0" t="0" r="0" b="0"/>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33" name="Shape 33"/>
            <p:cNvSpPr/>
            <p:nvPr/>
          </p:nvSpPr>
          <p:spPr>
            <a:xfrm>
              <a:off x="8932333" y="3048000"/>
              <a:ext cx="3259800" cy="3810000"/>
            </a:xfrm>
            <a:prstGeom prst="triangle">
              <a:avLst>
                <a:gd name="adj" fmla="val 100000"/>
              </a:avLst>
            </a:prstGeom>
            <a:solidFill>
              <a:srgbClr val="374C81">
                <a:alpha val="6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Shape 34"/>
            <p:cNvSpPr/>
            <p:nvPr/>
          </p:nvSpPr>
          <p:spPr>
            <a:xfrm>
              <a:off x="9190612" y="-8467"/>
              <a:ext cx="3000914" cy="6866467"/>
            </a:xfrm>
            <a:custGeom>
              <a:avLst/>
              <a:gdLst/>
              <a:ahLst/>
              <a:cxnLst/>
              <a:rect l="0" t="0" r="0" b="0"/>
              <a:pathLst>
                <a:path w="2858013" h="6866467" extrusionOk="0">
                  <a:moveTo>
                    <a:pt x="0" y="0"/>
                  </a:moveTo>
                  <a:lnTo>
                    <a:pt x="2858013" y="0"/>
                  </a:lnTo>
                  <a:lnTo>
                    <a:pt x="2858013" y="6866467"/>
                  </a:lnTo>
                  <a:lnTo>
                    <a:pt x="2473942" y="6866467"/>
                  </a:lnTo>
                  <a:lnTo>
                    <a:pt x="0" y="0"/>
                  </a:lnTo>
                  <a:close/>
                </a:path>
              </a:pathLst>
            </a:custGeom>
            <a:solidFill>
              <a:srgbClr val="374C81">
                <a:alpha val="49411"/>
              </a:srgbClr>
            </a:solidFill>
            <a:ln>
              <a:noFill/>
            </a:ln>
          </p:spPr>
        </p:sp>
        <p:sp>
          <p:nvSpPr>
            <p:cNvPr id="35" name="Shape 35"/>
            <p:cNvSpPr/>
            <p:nvPr/>
          </p:nvSpPr>
          <p:spPr>
            <a:xfrm>
              <a:off x="10898730" y="-8467"/>
              <a:ext cx="1290094" cy="6858000"/>
            </a:xfrm>
            <a:custGeom>
              <a:avLst/>
              <a:gdLst/>
              <a:ahLst/>
              <a:cxnLst/>
              <a:rect l="0" t="0" r="0" b="0"/>
              <a:pathLst>
                <a:path w="1290094" h="6858000" extrusionOk="0">
                  <a:moveTo>
                    <a:pt x="1019735" y="0"/>
                  </a:moveTo>
                  <a:lnTo>
                    <a:pt x="1290094" y="0"/>
                  </a:lnTo>
                  <a:lnTo>
                    <a:pt x="1290094" y="6858000"/>
                  </a:lnTo>
                  <a:lnTo>
                    <a:pt x="0" y="6858000"/>
                  </a:lnTo>
                  <a:lnTo>
                    <a:pt x="1019735" y="0"/>
                  </a:lnTo>
                  <a:close/>
                </a:path>
              </a:pathLst>
            </a:custGeom>
            <a:solidFill>
              <a:srgbClr val="5963B8">
                <a:alpha val="69411"/>
              </a:srgbClr>
            </a:solidFill>
            <a:ln>
              <a:noFill/>
            </a:ln>
          </p:spPr>
        </p:sp>
        <p:sp>
          <p:nvSpPr>
            <p:cNvPr id="36" name="Shape 36"/>
            <p:cNvSpPr/>
            <p:nvPr/>
          </p:nvSpPr>
          <p:spPr>
            <a:xfrm>
              <a:off x="10938999" y="-8467"/>
              <a:ext cx="1249825" cy="6858000"/>
            </a:xfrm>
            <a:custGeom>
              <a:avLst/>
              <a:gdLst/>
              <a:ahLst/>
              <a:cxnLst/>
              <a:rect l="0" t="0" r="0" b="0"/>
              <a:pathLst>
                <a:path w="1249825" h="6858000" extrusionOk="0">
                  <a:moveTo>
                    <a:pt x="0" y="0"/>
                  </a:moveTo>
                  <a:lnTo>
                    <a:pt x="1249825" y="0"/>
                  </a:lnTo>
                  <a:lnTo>
                    <a:pt x="1249825" y="6858000"/>
                  </a:lnTo>
                  <a:lnTo>
                    <a:pt x="1109382" y="6858000"/>
                  </a:lnTo>
                  <a:lnTo>
                    <a:pt x="0" y="0"/>
                  </a:lnTo>
                  <a:close/>
                </a:path>
              </a:pathLst>
            </a:custGeom>
            <a:solidFill>
              <a:srgbClr val="8FA1CF"/>
            </a:solidFill>
            <a:ln>
              <a:noFill/>
            </a:ln>
          </p:spPr>
        </p:sp>
        <p:sp>
          <p:nvSpPr>
            <p:cNvPr id="37" name="Shape 37"/>
            <p:cNvSpPr/>
            <p:nvPr/>
          </p:nvSpPr>
          <p:spPr>
            <a:xfrm>
              <a:off x="10371666" y="3589867"/>
              <a:ext cx="1817100" cy="3268200"/>
            </a:xfrm>
            <a:prstGeom prst="triangle">
              <a:avLst>
                <a:gd name="adj" fmla="val 100000"/>
              </a:avLst>
            </a:prstGeom>
            <a:solidFill>
              <a:srgbClr val="374C81">
                <a:alpha val="6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Shape 38"/>
            <p:cNvSpPr/>
            <p:nvPr/>
          </p:nvSpPr>
          <p:spPr>
            <a:xfrm>
              <a:off x="0" y="4013200"/>
              <a:ext cx="448800" cy="2844900"/>
            </a:xfrm>
            <a:prstGeom prst="triangle">
              <a:avLst>
                <a:gd name="adj" fmla="val 0"/>
              </a:avLst>
            </a:prstGeom>
            <a:solidFill>
              <a:srgbClr val="072B62">
                <a:alpha val="6941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39" name="Shape 39"/>
          <p:cNvPicPr preferRelativeResize="0"/>
          <p:nvPr/>
        </p:nvPicPr>
        <p:blipFill rotWithShape="1">
          <a:blip r:embed="rId2">
            <a:alphaModFix/>
          </a:blip>
          <a:srcRect/>
          <a:stretch/>
        </p:blipFill>
        <p:spPr>
          <a:xfrm>
            <a:off x="9747105" y="0"/>
            <a:ext cx="2377440" cy="2377438"/>
          </a:xfrm>
          <a:prstGeom prst="rect">
            <a:avLst/>
          </a:prstGeom>
          <a:noFill/>
          <a:ln>
            <a:noFill/>
          </a:ln>
        </p:spPr>
      </p:pic>
      <p:sp>
        <p:nvSpPr>
          <p:cNvPr id="40" name="Shape 40"/>
          <p:cNvSpPr/>
          <p:nvPr/>
        </p:nvSpPr>
        <p:spPr>
          <a:xfrm rot="10800000" flipH="1">
            <a:off x="1" y="-127"/>
            <a:ext cx="1177500" cy="5336400"/>
          </a:xfrm>
          <a:prstGeom prst="triangle">
            <a:avLst>
              <a:gd name="adj" fmla="val 0"/>
            </a:avLst>
          </a:prstGeom>
          <a:solidFill>
            <a:srgbClr val="6F81AC">
              <a:alpha val="8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Shape 41"/>
          <p:cNvSpPr txBox="1">
            <a:spLocks noGrp="1"/>
          </p:cNvSpPr>
          <p:nvPr>
            <p:ph type="dt" idx="10"/>
          </p:nvPr>
        </p:nvSpPr>
        <p:spPr>
          <a:xfrm>
            <a:off x="10650823" y="6289723"/>
            <a:ext cx="1416000" cy="387900"/>
          </a:xfrm>
          <a:prstGeom prst="rect">
            <a:avLst/>
          </a:prstGeom>
          <a:noFill/>
          <a:ln>
            <a:noFill/>
          </a:ln>
        </p:spPr>
        <p:txBody>
          <a:bodyPr spcFirstLastPara="1" wrap="square" lIns="91425" tIns="45700" rIns="91425" bIns="45700" anchor="t" anchorCtr="0"/>
          <a:lstStyle>
            <a:lvl1pPr marR="0" lvl="0" algn="r" rtl="0">
              <a:lnSpc>
                <a:spcPct val="100000"/>
              </a:lnSpc>
              <a:spcBef>
                <a:spcPts val="0"/>
              </a:spcBef>
              <a:spcAft>
                <a:spcPts val="0"/>
              </a:spcAft>
              <a:buClr>
                <a:srgbClr val="000000"/>
              </a:buClr>
              <a:buSzPts val="1400"/>
              <a:buFont typeface="Arial"/>
              <a:buNone/>
              <a:defRPr sz="1600" b="0" i="0" u="none" strike="noStrike" cap="none">
                <a:solidFill>
                  <a:schemeClr val="lt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931334" y="609600"/>
            <a:ext cx="8094000" cy="30225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92" name="Shape 92"/>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US"/>
              <a:t>‹#›</a:t>
            </a:fld>
            <a:endParaRPr/>
          </a:p>
        </p:txBody>
      </p:sp>
      <p:sp>
        <p:nvSpPr>
          <p:cNvPr id="93" name="Shape 93"/>
          <p:cNvSpPr txBox="1"/>
          <p:nvPr/>
        </p:nvSpPr>
        <p:spPr>
          <a:xfrm>
            <a:off x="541870" y="790378"/>
            <a:ext cx="609600" cy="584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8FA1CF"/>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94" name="Shape 94"/>
          <p:cNvSpPr txBox="1"/>
          <p:nvPr/>
        </p:nvSpPr>
        <p:spPr>
          <a:xfrm>
            <a:off x="8893011" y="2886556"/>
            <a:ext cx="609600" cy="584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8FA1CF"/>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95"/>
        <p:cNvGrpSpPr/>
        <p:nvPr/>
      </p:nvGrpSpPr>
      <p:grpSpPr>
        <a:xfrm>
          <a:off x="0" y="0"/>
          <a:ext cx="0" cy="0"/>
          <a:chOff x="0" y="0"/>
          <a:chExt cx="0" cy="0"/>
        </a:xfrm>
      </p:grpSpPr>
      <p:sp>
        <p:nvSpPr>
          <p:cNvPr id="96" name="Shape 96"/>
          <p:cNvSpPr txBox="1">
            <a:spLocks noGrp="1"/>
          </p:cNvSpPr>
          <p:nvPr>
            <p:ph type="title"/>
          </p:nvPr>
        </p:nvSpPr>
        <p:spPr>
          <a:xfrm>
            <a:off x="677335" y="609600"/>
            <a:ext cx="8348100" cy="30225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72B62"/>
              </a:buClr>
              <a:buSzPts val="4400"/>
              <a:buFont typeface="Georgia"/>
              <a:buNone/>
              <a:defRPr sz="4400" b="0" i="1"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97" name="Shape 97"/>
          <p:cNvSpPr txBox="1">
            <a:spLocks noGrp="1"/>
          </p:cNvSpPr>
          <p:nvPr>
            <p:ph type="body" idx="1"/>
          </p:nvPr>
        </p:nvSpPr>
        <p:spPr>
          <a:xfrm>
            <a:off x="601142" y="3903134"/>
            <a:ext cx="8596800" cy="514200"/>
          </a:xfrm>
          <a:prstGeom prst="rect">
            <a:avLst/>
          </a:prstGeom>
          <a:noFill/>
          <a:ln>
            <a:noFill/>
          </a:ln>
        </p:spPr>
        <p:txBody>
          <a:bodyPr spcFirstLastPara="1" wrap="square" lIns="91425" tIns="45700" rIns="91425" bIns="45700" anchor="b" anchorCtr="0"/>
          <a:lstStyle>
            <a:lvl1pPr marL="457200" marR="0" lvl="0" indent="-228600" algn="r" rtl="0">
              <a:lnSpc>
                <a:spcPct val="100000"/>
              </a:lnSpc>
              <a:spcBef>
                <a:spcPts val="1000"/>
              </a:spcBef>
              <a:spcAft>
                <a:spcPts val="0"/>
              </a:spcAft>
              <a:buClr>
                <a:srgbClr val="D2BD24"/>
              </a:buClr>
              <a:buSzPts val="3200"/>
              <a:buFont typeface="Noto Sans Symbols"/>
              <a:buNone/>
              <a:defRPr sz="3200" b="0" i="0" u="none" strike="noStrike" cap="none">
                <a:solidFill>
                  <a:srgbClr val="3F3F3F"/>
                </a:solidFill>
                <a:latin typeface="Source Sans Pro"/>
                <a:ea typeface="Source Sans Pro"/>
                <a:cs typeface="Source Sans Pro"/>
                <a:sym typeface="Source Sans Pro"/>
              </a:defRPr>
            </a:lvl1pPr>
            <a:lvl2pPr marL="914400" marR="0" lvl="1" indent="-228600" algn="l" rtl="0">
              <a:lnSpc>
                <a:spcPct val="100000"/>
              </a:lnSpc>
              <a:spcBef>
                <a:spcPts val="1000"/>
              </a:spcBef>
              <a:spcAft>
                <a:spcPts val="0"/>
              </a:spcAft>
              <a:buClr>
                <a:srgbClr val="D2BD24"/>
              </a:buClr>
              <a:buSzPts val="2560"/>
              <a:buFont typeface="Source Sans Pro"/>
              <a:buNone/>
              <a:defRPr sz="3200" b="0" i="0" u="none" strike="noStrike" cap="none">
                <a:solidFill>
                  <a:srgbClr val="3F3F3F"/>
                </a:solidFill>
                <a:latin typeface="Source Sans Pro"/>
                <a:ea typeface="Source Sans Pro"/>
                <a:cs typeface="Source Sans Pro"/>
                <a:sym typeface="Source Sans Pro"/>
              </a:defRPr>
            </a:lvl2pPr>
            <a:lvl3pPr marL="1371600" marR="0" lvl="2" indent="-228600" algn="l" rtl="0">
              <a:lnSpc>
                <a:spcPct val="100000"/>
              </a:lnSpc>
              <a:spcBef>
                <a:spcPts val="1000"/>
              </a:spcBef>
              <a:spcAft>
                <a:spcPts val="0"/>
              </a:spcAft>
              <a:buClr>
                <a:srgbClr val="D2BD24"/>
              </a:buClr>
              <a:buSzPts val="2800"/>
              <a:buFont typeface="Noto Sans Symbols"/>
              <a:buNone/>
              <a:defRPr sz="2800" b="0" i="0" u="none" strike="noStrike" cap="none">
                <a:solidFill>
                  <a:srgbClr val="3F3F3F"/>
                </a:solidFill>
                <a:latin typeface="Source Sans Pro"/>
                <a:ea typeface="Source Sans Pro"/>
                <a:cs typeface="Source Sans Pro"/>
                <a:sym typeface="Source Sans Pro"/>
              </a:defRPr>
            </a:lvl3pPr>
            <a:lvl4pPr marL="1828800" marR="0" lvl="3" indent="-228600" algn="l" rtl="0">
              <a:lnSpc>
                <a:spcPct val="100000"/>
              </a:lnSpc>
              <a:spcBef>
                <a:spcPts val="1000"/>
              </a:spcBef>
              <a:spcAft>
                <a:spcPts val="0"/>
              </a:spcAft>
              <a:buClr>
                <a:srgbClr val="D2BD24"/>
              </a:buClr>
              <a:buSzPts val="2400"/>
              <a:buFont typeface="Noto Sans Symbols"/>
              <a:buNone/>
              <a:defRPr sz="2400" b="0" i="0" u="none" strike="noStrike" cap="none">
                <a:solidFill>
                  <a:srgbClr val="3F3F3F"/>
                </a:solidFill>
                <a:latin typeface="Source Sans Pro"/>
                <a:ea typeface="Source Sans Pro"/>
                <a:cs typeface="Source Sans Pro"/>
                <a:sym typeface="Source Sans Pro"/>
              </a:defRPr>
            </a:lvl4pPr>
            <a:lvl5pPr marL="2286000" marR="0" lvl="4" indent="-228600" algn="l" rtl="0">
              <a:lnSpc>
                <a:spcPct val="100000"/>
              </a:lnSpc>
              <a:spcBef>
                <a:spcPts val="1000"/>
              </a:spcBef>
              <a:spcAft>
                <a:spcPts val="0"/>
              </a:spcAft>
              <a:buClr>
                <a:srgbClr val="D2BD24"/>
              </a:buClr>
              <a:buSzPts val="2400"/>
              <a:buFont typeface="Noto Sans Symbols"/>
              <a:buNone/>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98" name="Shape 98"/>
          <p:cNvSpPr txBox="1">
            <a:spLocks noGrp="1"/>
          </p:cNvSpPr>
          <p:nvPr>
            <p:ph type="body" idx="2"/>
          </p:nvPr>
        </p:nvSpPr>
        <p:spPr>
          <a:xfrm>
            <a:off x="677335" y="4527448"/>
            <a:ext cx="8520600" cy="1513800"/>
          </a:xfrm>
          <a:prstGeom prst="rect">
            <a:avLst/>
          </a:prstGeom>
          <a:noFill/>
          <a:ln>
            <a:noFill/>
          </a:ln>
        </p:spPr>
        <p:txBody>
          <a:bodyPr spcFirstLastPara="1" wrap="square" lIns="91425" tIns="45700" rIns="91425" bIns="45700" anchor="t" anchorCtr="0"/>
          <a:lstStyle>
            <a:lvl1pPr marL="457200" marR="0" lvl="0" indent="-228600" algn="r" rtl="0">
              <a:lnSpc>
                <a:spcPct val="100000"/>
              </a:lnSpc>
              <a:spcBef>
                <a:spcPts val="1000"/>
              </a:spcBef>
              <a:spcAft>
                <a:spcPts val="0"/>
              </a:spcAft>
              <a:buClr>
                <a:srgbClr val="D2BD24"/>
              </a:buClr>
              <a:buSzPts val="2400"/>
              <a:buFont typeface="Noto Sans Symbols"/>
              <a:buNone/>
              <a:defRPr sz="2400" b="0" i="0" u="none" strike="noStrike" cap="none">
                <a:solidFill>
                  <a:srgbClr val="7F7F7F"/>
                </a:solidFill>
                <a:latin typeface="Source Sans Pro"/>
                <a:ea typeface="Source Sans Pro"/>
                <a:cs typeface="Source Sans Pro"/>
                <a:sym typeface="Source Sans Pro"/>
              </a:defRPr>
            </a:lvl1pPr>
            <a:lvl2pPr marL="914400" marR="0" lvl="1" indent="-228600" algn="l" rtl="0">
              <a:lnSpc>
                <a:spcPct val="100000"/>
              </a:lnSpc>
              <a:spcBef>
                <a:spcPts val="1000"/>
              </a:spcBef>
              <a:spcAft>
                <a:spcPts val="0"/>
              </a:spcAft>
              <a:buClr>
                <a:srgbClr val="D2BD24"/>
              </a:buClr>
              <a:buSzPts val="1440"/>
              <a:buFont typeface="Source Sans Pro"/>
              <a:buNone/>
              <a:defRPr sz="1800" b="0" i="0" u="none" strike="noStrike" cap="none">
                <a:solidFill>
                  <a:srgbClr val="888888"/>
                </a:solidFill>
                <a:latin typeface="Source Sans Pro"/>
                <a:ea typeface="Source Sans Pro"/>
                <a:cs typeface="Source Sans Pro"/>
                <a:sym typeface="Source Sans Pro"/>
              </a:defRPr>
            </a:lvl2pPr>
            <a:lvl3pPr marL="1371600" marR="0" lvl="2" indent="-228600" algn="l" rtl="0">
              <a:lnSpc>
                <a:spcPct val="100000"/>
              </a:lnSpc>
              <a:spcBef>
                <a:spcPts val="1000"/>
              </a:spcBef>
              <a:spcAft>
                <a:spcPts val="0"/>
              </a:spcAft>
              <a:buClr>
                <a:srgbClr val="D2BD24"/>
              </a:buClr>
              <a:buSzPts val="1600"/>
              <a:buFont typeface="Noto Sans Symbols"/>
              <a:buNone/>
              <a:defRPr sz="1600" b="0" i="0" u="none" strike="noStrike" cap="none">
                <a:solidFill>
                  <a:srgbClr val="888888"/>
                </a:solidFill>
                <a:latin typeface="Source Sans Pro"/>
                <a:ea typeface="Source Sans Pro"/>
                <a:cs typeface="Source Sans Pro"/>
                <a:sym typeface="Source Sans Pro"/>
              </a:defRPr>
            </a:lvl3pPr>
            <a:lvl4pPr marL="1828800" marR="0" lvl="3" indent="-228600" algn="l" rtl="0">
              <a:lnSpc>
                <a:spcPct val="100000"/>
              </a:lnSpc>
              <a:spcBef>
                <a:spcPts val="1000"/>
              </a:spcBef>
              <a:spcAft>
                <a:spcPts val="0"/>
              </a:spcAft>
              <a:buClr>
                <a:srgbClr val="D2BD24"/>
              </a:buClr>
              <a:buSzPts val="1400"/>
              <a:buFont typeface="Noto Sans Symbols"/>
              <a:buNone/>
              <a:defRPr sz="1400" b="0" i="0" u="none" strike="noStrike" cap="none">
                <a:solidFill>
                  <a:srgbClr val="888888"/>
                </a:solidFill>
                <a:latin typeface="Source Sans Pro"/>
                <a:ea typeface="Source Sans Pro"/>
                <a:cs typeface="Source Sans Pro"/>
                <a:sym typeface="Source Sans Pro"/>
              </a:defRPr>
            </a:lvl4pPr>
            <a:lvl5pPr marL="2286000" marR="0" lvl="4" indent="-228600" algn="l" rtl="0">
              <a:lnSpc>
                <a:spcPct val="100000"/>
              </a:lnSpc>
              <a:spcBef>
                <a:spcPts val="1000"/>
              </a:spcBef>
              <a:spcAft>
                <a:spcPts val="0"/>
              </a:spcAft>
              <a:buClr>
                <a:srgbClr val="D2BD24"/>
              </a:buClr>
              <a:buSzPts val="1400"/>
              <a:buFont typeface="Noto Sans Symbols"/>
              <a:buNone/>
              <a:defRPr sz="1400" b="0" i="0" u="none" strike="noStrike" cap="none">
                <a:solidFill>
                  <a:srgbClr val="888888"/>
                </a:solidFill>
                <a:latin typeface="Source Sans Pro"/>
                <a:ea typeface="Source Sans Pro"/>
                <a:cs typeface="Source Sans Pro"/>
                <a:sym typeface="Source Sans Pro"/>
              </a:defRPr>
            </a:lvl5pPr>
            <a:lvl6pPr marL="2743200" marR="0" lvl="5" indent="-228600" algn="l" rtl="0">
              <a:lnSpc>
                <a:spcPct val="100000"/>
              </a:lnSpc>
              <a:spcBef>
                <a:spcPts val="1000"/>
              </a:spcBef>
              <a:spcAft>
                <a:spcPts val="0"/>
              </a:spcAft>
              <a:buClr>
                <a:schemeClr val="accent1"/>
              </a:buClr>
              <a:buSzPts val="1120"/>
              <a:buFont typeface="Noto Sans Symbols"/>
              <a:buNone/>
              <a:defRPr sz="1400" b="0" i="0" u="none" strike="noStrike" cap="none">
                <a:solidFill>
                  <a:srgbClr val="888888"/>
                </a:solidFill>
                <a:latin typeface="Source Sans Pro"/>
                <a:ea typeface="Source Sans Pro"/>
                <a:cs typeface="Source Sans Pro"/>
                <a:sym typeface="Source Sans Pro"/>
              </a:defRPr>
            </a:lvl6pPr>
            <a:lvl7pPr marL="3200400" marR="0" lvl="6" indent="-228600" algn="l" rtl="0">
              <a:lnSpc>
                <a:spcPct val="100000"/>
              </a:lnSpc>
              <a:spcBef>
                <a:spcPts val="1000"/>
              </a:spcBef>
              <a:spcAft>
                <a:spcPts val="0"/>
              </a:spcAft>
              <a:buClr>
                <a:schemeClr val="accent1"/>
              </a:buClr>
              <a:buSzPts val="1120"/>
              <a:buFont typeface="Noto Sans Symbols"/>
              <a:buNone/>
              <a:defRPr sz="1400" b="0" i="0" u="none" strike="noStrike" cap="none">
                <a:solidFill>
                  <a:srgbClr val="888888"/>
                </a:solidFill>
                <a:latin typeface="Source Sans Pro"/>
                <a:ea typeface="Source Sans Pro"/>
                <a:cs typeface="Source Sans Pro"/>
                <a:sym typeface="Source Sans Pro"/>
              </a:defRPr>
            </a:lvl7pPr>
            <a:lvl8pPr marL="3657600" marR="0" lvl="7" indent="-228600" algn="l" rtl="0">
              <a:lnSpc>
                <a:spcPct val="100000"/>
              </a:lnSpc>
              <a:spcBef>
                <a:spcPts val="1000"/>
              </a:spcBef>
              <a:spcAft>
                <a:spcPts val="0"/>
              </a:spcAft>
              <a:buClr>
                <a:schemeClr val="accent1"/>
              </a:buClr>
              <a:buSzPts val="1120"/>
              <a:buFont typeface="Noto Sans Symbols"/>
              <a:buNone/>
              <a:defRPr sz="1400" b="0" i="0" u="none" strike="noStrike" cap="none">
                <a:solidFill>
                  <a:srgbClr val="888888"/>
                </a:solidFill>
                <a:latin typeface="Source Sans Pro"/>
                <a:ea typeface="Source Sans Pro"/>
                <a:cs typeface="Source Sans Pro"/>
                <a:sym typeface="Source Sans Pro"/>
              </a:defRPr>
            </a:lvl8pPr>
            <a:lvl9pPr marL="4114800" marR="0" lvl="8" indent="-228600" algn="l" rtl="0">
              <a:lnSpc>
                <a:spcPct val="100000"/>
              </a:lnSpc>
              <a:spcBef>
                <a:spcPts val="1000"/>
              </a:spcBef>
              <a:spcAft>
                <a:spcPts val="0"/>
              </a:spcAft>
              <a:buClr>
                <a:schemeClr val="accent1"/>
              </a:buClr>
              <a:buSzPts val="1120"/>
              <a:buFont typeface="Noto Sans Symbols"/>
              <a:buNone/>
              <a:defRPr sz="1400" b="0" i="0" u="none" strike="noStrike" cap="none">
                <a:solidFill>
                  <a:srgbClr val="888888"/>
                </a:solidFill>
                <a:latin typeface="Source Sans Pro"/>
                <a:ea typeface="Source Sans Pro"/>
                <a:cs typeface="Source Sans Pro"/>
                <a:sym typeface="Source Sans Pro"/>
              </a:defRPr>
            </a:lvl9pPr>
          </a:lstStyle>
          <a:p>
            <a:endParaRPr/>
          </a:p>
        </p:txBody>
      </p:sp>
      <p:sp>
        <p:nvSpPr>
          <p:cNvPr id="99" name="Shape 99"/>
          <p:cNvSpPr txBox="1"/>
          <p:nvPr/>
        </p:nvSpPr>
        <p:spPr>
          <a:xfrm>
            <a:off x="541870" y="790378"/>
            <a:ext cx="609600" cy="584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8FA1CF"/>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00" name="Shape 100"/>
          <p:cNvSpPr txBox="1"/>
          <p:nvPr/>
        </p:nvSpPr>
        <p:spPr>
          <a:xfrm>
            <a:off x="8893011" y="2886556"/>
            <a:ext cx="609600" cy="584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rgbClr val="8FA1CF"/>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01" name="Shape 101"/>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677335" y="1931988"/>
            <a:ext cx="8596800" cy="259560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04" name="Shape 104"/>
          <p:cNvSpPr txBox="1">
            <a:spLocks noGrp="1"/>
          </p:cNvSpPr>
          <p:nvPr>
            <p:ph type="body" idx="1"/>
          </p:nvPr>
        </p:nvSpPr>
        <p:spPr>
          <a:xfrm>
            <a:off x="677335" y="4527448"/>
            <a:ext cx="8596800" cy="151380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1000"/>
              </a:spcBef>
              <a:spcAft>
                <a:spcPts val="0"/>
              </a:spcAft>
              <a:buClr>
                <a:srgbClr val="D2BD24"/>
              </a:buClr>
              <a:buSzPts val="2800"/>
              <a:buFont typeface="Noto Sans Symbols"/>
              <a:buNone/>
              <a:defRPr sz="2800" b="0" i="0" u="none" strike="noStrike" cap="none">
                <a:solidFill>
                  <a:srgbClr val="3F3F3F"/>
                </a:solidFill>
                <a:latin typeface="Source Sans Pro"/>
                <a:ea typeface="Source Sans Pro"/>
                <a:cs typeface="Source Sans Pro"/>
                <a:sym typeface="Source Sans Pro"/>
              </a:defRPr>
            </a:lvl1pPr>
            <a:lvl2pPr marL="914400" marR="0" lvl="1" indent="-228600" algn="l" rtl="0">
              <a:lnSpc>
                <a:spcPct val="100000"/>
              </a:lnSpc>
              <a:spcBef>
                <a:spcPts val="1000"/>
              </a:spcBef>
              <a:spcAft>
                <a:spcPts val="0"/>
              </a:spcAft>
              <a:buClr>
                <a:srgbClr val="D2BD24"/>
              </a:buClr>
              <a:buSzPts val="1440"/>
              <a:buFont typeface="Source Sans Pro"/>
              <a:buNone/>
              <a:defRPr sz="1800" b="0" i="0" u="none" strike="noStrike" cap="none">
                <a:solidFill>
                  <a:srgbClr val="888888"/>
                </a:solidFill>
                <a:latin typeface="Source Sans Pro"/>
                <a:ea typeface="Source Sans Pro"/>
                <a:cs typeface="Source Sans Pro"/>
                <a:sym typeface="Source Sans Pro"/>
              </a:defRPr>
            </a:lvl2pPr>
            <a:lvl3pPr marL="1371600" marR="0" lvl="2" indent="-228600" algn="l" rtl="0">
              <a:lnSpc>
                <a:spcPct val="100000"/>
              </a:lnSpc>
              <a:spcBef>
                <a:spcPts val="1000"/>
              </a:spcBef>
              <a:spcAft>
                <a:spcPts val="0"/>
              </a:spcAft>
              <a:buClr>
                <a:srgbClr val="D2BD24"/>
              </a:buClr>
              <a:buSzPts val="1600"/>
              <a:buFont typeface="Noto Sans Symbols"/>
              <a:buNone/>
              <a:defRPr sz="1600" b="0" i="0" u="none" strike="noStrike" cap="none">
                <a:solidFill>
                  <a:srgbClr val="888888"/>
                </a:solidFill>
                <a:latin typeface="Source Sans Pro"/>
                <a:ea typeface="Source Sans Pro"/>
                <a:cs typeface="Source Sans Pro"/>
                <a:sym typeface="Source Sans Pro"/>
              </a:defRPr>
            </a:lvl3pPr>
            <a:lvl4pPr marL="1828800" marR="0" lvl="3" indent="-228600" algn="l" rtl="0">
              <a:lnSpc>
                <a:spcPct val="100000"/>
              </a:lnSpc>
              <a:spcBef>
                <a:spcPts val="1000"/>
              </a:spcBef>
              <a:spcAft>
                <a:spcPts val="0"/>
              </a:spcAft>
              <a:buClr>
                <a:srgbClr val="D2BD24"/>
              </a:buClr>
              <a:buSzPts val="1400"/>
              <a:buFont typeface="Noto Sans Symbols"/>
              <a:buNone/>
              <a:defRPr sz="1400" b="0" i="0" u="none" strike="noStrike" cap="none">
                <a:solidFill>
                  <a:srgbClr val="888888"/>
                </a:solidFill>
                <a:latin typeface="Source Sans Pro"/>
                <a:ea typeface="Source Sans Pro"/>
                <a:cs typeface="Source Sans Pro"/>
                <a:sym typeface="Source Sans Pro"/>
              </a:defRPr>
            </a:lvl4pPr>
            <a:lvl5pPr marL="2286000" marR="0" lvl="4" indent="-228600" algn="l" rtl="0">
              <a:lnSpc>
                <a:spcPct val="100000"/>
              </a:lnSpc>
              <a:spcBef>
                <a:spcPts val="1000"/>
              </a:spcBef>
              <a:spcAft>
                <a:spcPts val="0"/>
              </a:spcAft>
              <a:buClr>
                <a:srgbClr val="D2BD24"/>
              </a:buClr>
              <a:buSzPts val="1400"/>
              <a:buFont typeface="Noto Sans Symbols"/>
              <a:buNone/>
              <a:defRPr sz="1400" b="0" i="0" u="none" strike="noStrike" cap="none">
                <a:solidFill>
                  <a:srgbClr val="888888"/>
                </a:solidFill>
                <a:latin typeface="Source Sans Pro"/>
                <a:ea typeface="Source Sans Pro"/>
                <a:cs typeface="Source Sans Pro"/>
                <a:sym typeface="Source Sans Pro"/>
              </a:defRPr>
            </a:lvl5pPr>
            <a:lvl6pPr marL="2743200" marR="0" lvl="5" indent="-228600" algn="l" rtl="0">
              <a:lnSpc>
                <a:spcPct val="100000"/>
              </a:lnSpc>
              <a:spcBef>
                <a:spcPts val="1000"/>
              </a:spcBef>
              <a:spcAft>
                <a:spcPts val="0"/>
              </a:spcAft>
              <a:buClr>
                <a:schemeClr val="accent1"/>
              </a:buClr>
              <a:buSzPts val="1120"/>
              <a:buFont typeface="Noto Sans Symbols"/>
              <a:buNone/>
              <a:defRPr sz="1400" b="0" i="0" u="none" strike="noStrike" cap="none">
                <a:solidFill>
                  <a:srgbClr val="888888"/>
                </a:solidFill>
                <a:latin typeface="Source Sans Pro"/>
                <a:ea typeface="Source Sans Pro"/>
                <a:cs typeface="Source Sans Pro"/>
                <a:sym typeface="Source Sans Pro"/>
              </a:defRPr>
            </a:lvl6pPr>
            <a:lvl7pPr marL="3200400" marR="0" lvl="6" indent="-228600" algn="l" rtl="0">
              <a:lnSpc>
                <a:spcPct val="100000"/>
              </a:lnSpc>
              <a:spcBef>
                <a:spcPts val="1000"/>
              </a:spcBef>
              <a:spcAft>
                <a:spcPts val="0"/>
              </a:spcAft>
              <a:buClr>
                <a:schemeClr val="accent1"/>
              </a:buClr>
              <a:buSzPts val="1120"/>
              <a:buFont typeface="Noto Sans Symbols"/>
              <a:buNone/>
              <a:defRPr sz="1400" b="0" i="0" u="none" strike="noStrike" cap="none">
                <a:solidFill>
                  <a:srgbClr val="888888"/>
                </a:solidFill>
                <a:latin typeface="Source Sans Pro"/>
                <a:ea typeface="Source Sans Pro"/>
                <a:cs typeface="Source Sans Pro"/>
                <a:sym typeface="Source Sans Pro"/>
              </a:defRPr>
            </a:lvl7pPr>
            <a:lvl8pPr marL="3657600" marR="0" lvl="7" indent="-228600" algn="l" rtl="0">
              <a:lnSpc>
                <a:spcPct val="100000"/>
              </a:lnSpc>
              <a:spcBef>
                <a:spcPts val="1000"/>
              </a:spcBef>
              <a:spcAft>
                <a:spcPts val="0"/>
              </a:spcAft>
              <a:buClr>
                <a:schemeClr val="accent1"/>
              </a:buClr>
              <a:buSzPts val="1120"/>
              <a:buFont typeface="Noto Sans Symbols"/>
              <a:buNone/>
              <a:defRPr sz="1400" b="0" i="0" u="none" strike="noStrike" cap="none">
                <a:solidFill>
                  <a:srgbClr val="888888"/>
                </a:solidFill>
                <a:latin typeface="Source Sans Pro"/>
                <a:ea typeface="Source Sans Pro"/>
                <a:cs typeface="Source Sans Pro"/>
                <a:sym typeface="Source Sans Pro"/>
              </a:defRPr>
            </a:lvl8pPr>
            <a:lvl9pPr marL="4114800" marR="0" lvl="8" indent="-228600" algn="l" rtl="0">
              <a:lnSpc>
                <a:spcPct val="100000"/>
              </a:lnSpc>
              <a:spcBef>
                <a:spcPts val="1000"/>
              </a:spcBef>
              <a:spcAft>
                <a:spcPts val="0"/>
              </a:spcAft>
              <a:buClr>
                <a:schemeClr val="accent1"/>
              </a:buClr>
              <a:buSzPts val="1120"/>
              <a:buFont typeface="Noto Sans Symbols"/>
              <a:buNone/>
              <a:defRPr sz="1400" b="0" i="0" u="none" strike="noStrike" cap="none">
                <a:solidFill>
                  <a:srgbClr val="888888"/>
                </a:solidFill>
                <a:latin typeface="Source Sans Pro"/>
                <a:ea typeface="Source Sans Pro"/>
                <a:cs typeface="Source Sans Pro"/>
                <a:sym typeface="Source Sans Pro"/>
              </a:defRPr>
            </a:lvl9pPr>
          </a:lstStyle>
          <a:p>
            <a:endParaRPr/>
          </a:p>
        </p:txBody>
      </p:sp>
      <p:sp>
        <p:nvSpPr>
          <p:cNvPr id="105" name="Shape 105"/>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rot="5400000">
            <a:off x="5994316" y="2582999"/>
            <a:ext cx="5251500" cy="13047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08" name="Shape 108"/>
          <p:cNvSpPr txBox="1">
            <a:spLocks noGrp="1"/>
          </p:cNvSpPr>
          <p:nvPr>
            <p:ph type="body" idx="1"/>
          </p:nvPr>
        </p:nvSpPr>
        <p:spPr>
          <a:xfrm rot="5400000">
            <a:off x="1581635" y="-294750"/>
            <a:ext cx="5251500" cy="7060200"/>
          </a:xfrm>
          <a:prstGeom prst="rect">
            <a:avLst/>
          </a:prstGeom>
          <a:noFill/>
          <a:ln>
            <a:noFill/>
          </a:ln>
        </p:spPr>
        <p:txBody>
          <a:bodyPr spcFirstLastPara="1" wrap="square" lIns="91425" tIns="45700" rIns="91425" bIns="45700" anchor="t" anchorCtr="0"/>
          <a:lstStyle>
            <a:lvl1pPr marL="457200" marR="0" lvl="0" indent="-457200"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Source Sans Pro"/>
                <a:ea typeface="Source Sans Pro"/>
                <a:cs typeface="Source Sans Pro"/>
                <a:sym typeface="Source Sans Pro"/>
              </a:defRPr>
            </a:lvl1pPr>
            <a:lvl2pPr marL="914400" marR="0" lvl="1" indent="-391160" algn="l" rtl="0">
              <a:lnSpc>
                <a:spcPct val="10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109" name="Shape 109"/>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KDE Custom Layout">
  <p:cSld name="KDE Custom Layout">
    <p:spTree>
      <p:nvGrpSpPr>
        <p:cNvPr id="1" name="Shape 110"/>
        <p:cNvGrpSpPr/>
        <p:nvPr/>
      </p:nvGrpSpPr>
      <p:grpSpPr>
        <a:xfrm>
          <a:off x="0" y="0"/>
          <a:ext cx="0" cy="0"/>
          <a:chOff x="0" y="0"/>
          <a:chExt cx="0" cy="0"/>
        </a:xfrm>
      </p:grpSpPr>
      <p:pic>
        <p:nvPicPr>
          <p:cNvPr id="111" name="Shape 111"/>
          <p:cNvPicPr preferRelativeResize="0"/>
          <p:nvPr/>
        </p:nvPicPr>
        <p:blipFill rotWithShape="1">
          <a:blip r:embed="rId2">
            <a:alphaModFix/>
          </a:blip>
          <a:srcRect/>
          <a:stretch/>
        </p:blipFill>
        <p:spPr>
          <a:xfrm>
            <a:off x="1844343" y="-550863"/>
            <a:ext cx="7232652" cy="7958141"/>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241"/>
        <p:cNvGrpSpPr/>
        <p:nvPr/>
      </p:nvGrpSpPr>
      <p:grpSpPr>
        <a:xfrm>
          <a:off x="0" y="0"/>
          <a:ext cx="0" cy="0"/>
          <a:chOff x="0" y="0"/>
          <a:chExt cx="0" cy="0"/>
        </a:xfrm>
      </p:grpSpPr>
      <p:sp>
        <p:nvSpPr>
          <p:cNvPr id="242" name="Shape 242"/>
          <p:cNvSpPr txBox="1">
            <a:spLocks noGrp="1"/>
          </p:cNvSpPr>
          <p:nvPr>
            <p:ph type="title"/>
          </p:nvPr>
        </p:nvSpPr>
        <p:spPr>
          <a:xfrm>
            <a:off x="555786" y="257025"/>
            <a:ext cx="8596668" cy="13208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243" name="Shape 243"/>
          <p:cNvSpPr txBox="1">
            <a:spLocks noGrp="1"/>
          </p:cNvSpPr>
          <p:nvPr>
            <p:ph type="body" idx="1"/>
          </p:nvPr>
        </p:nvSpPr>
        <p:spPr>
          <a:xfrm>
            <a:off x="555786" y="1773451"/>
            <a:ext cx="9188715" cy="4901324"/>
          </a:xfrm>
          <a:prstGeom prst="rect">
            <a:avLst/>
          </a:prstGeom>
          <a:noFill/>
          <a:ln>
            <a:noFill/>
          </a:ln>
        </p:spPr>
        <p:txBody>
          <a:bodyPr spcFirstLastPara="1" wrap="square" lIns="91425" tIns="91425" rIns="91425" bIns="91425" anchor="t" anchorCtr="0"/>
          <a:lstStyle>
            <a:lvl1pPr marL="457200" marR="0" lvl="0" indent="-457200"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Source Sans Pro"/>
                <a:ea typeface="Source Sans Pro"/>
                <a:cs typeface="Source Sans Pro"/>
                <a:sym typeface="Source Sans Pro"/>
              </a:defRPr>
            </a:lvl1pPr>
            <a:lvl2pPr marL="914400" marR="0" lvl="1" indent="-391160" algn="l" rtl="0">
              <a:lnSpc>
                <a:spcPct val="10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rtl="0">
              <a:lnSpc>
                <a:spcPct val="100000"/>
              </a:lnSpc>
              <a:spcBef>
                <a:spcPts val="1000"/>
              </a:spcBef>
              <a:spcAft>
                <a:spcPts val="0"/>
              </a:spcAft>
              <a:buClr>
                <a:srgbClr val="D2BD24"/>
              </a:buClr>
              <a:buSzPts val="2400"/>
              <a:buFont typeface="Source Sans Pro"/>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244" name="Shape 244"/>
          <p:cNvSpPr txBox="1">
            <a:spLocks noGrp="1"/>
          </p:cNvSpPr>
          <p:nvPr>
            <p:ph type="sldNum" idx="12"/>
          </p:nvPr>
        </p:nvSpPr>
        <p:spPr>
          <a:xfrm>
            <a:off x="11030413" y="6314034"/>
            <a:ext cx="68333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823789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1320800"/>
          </a:xfrm>
        </p:spPr>
        <p:txBody>
          <a:bodyPr/>
          <a:lstStyle/>
          <a:p>
            <a:r>
              <a:rPr lang="en-US" smtClean="0"/>
              <a:t>Click to edit Master title style</a:t>
            </a:r>
            <a:endParaRPr lang="en-US" dirty="0"/>
          </a:p>
        </p:txBody>
      </p:sp>
      <p:sp>
        <p:nvSpPr>
          <p:cNvPr id="5" name="Text Placeholder 4"/>
          <p:cNvSpPr>
            <a:spLocks noGrp="1"/>
          </p:cNvSpPr>
          <p:nvPr>
            <p:ph type="body" sz="quarter" idx="13"/>
          </p:nvPr>
        </p:nvSpPr>
        <p:spPr>
          <a:xfrm>
            <a:off x="555786" y="1773451"/>
            <a:ext cx="9188715" cy="4901324"/>
          </a:xfrm>
        </p:spPr>
        <p:txBody>
          <a:bodyPr/>
          <a:lstStyle>
            <a:lvl5pPr marL="2057400" indent="-228600">
              <a:buFont typeface="Franklin Gothic Medium" panose="020B0603020102020204" pitchFamily="34" charset="0"/>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11030413" y="6314034"/>
            <a:ext cx="683339" cy="365125"/>
          </a:xfrm>
        </p:spPr>
        <p:txBody>
          <a:bodyPr/>
          <a:lstStyle/>
          <a:p>
            <a:fld id="{91BD7323-49BF-4C97-8773-5EC64C492009}" type="slidenum">
              <a:rPr lang="en-US" smtClean="0"/>
              <a:t>‹#›</a:t>
            </a:fld>
            <a:endParaRPr lang="en-US"/>
          </a:p>
        </p:txBody>
      </p:sp>
    </p:spTree>
    <p:extLst>
      <p:ext uri="{BB962C8B-B14F-4D97-AF65-F5344CB8AC3E}">
        <p14:creationId xmlns:p14="http://schemas.microsoft.com/office/powerpoint/2010/main" val="32583524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1320800"/>
          </a:xfrm>
        </p:spPr>
        <p:txBody>
          <a:bodyPr/>
          <a:lstStyle/>
          <a:p>
            <a:r>
              <a:rPr lang="en-US" smtClean="0"/>
              <a:t>Click to edit Master title style</a:t>
            </a:r>
            <a:endParaRPr lang="en-US" dirty="0"/>
          </a:p>
        </p:txBody>
      </p:sp>
      <p:sp>
        <p:nvSpPr>
          <p:cNvPr id="5" name="Text Placeholder 4"/>
          <p:cNvSpPr>
            <a:spLocks noGrp="1"/>
          </p:cNvSpPr>
          <p:nvPr>
            <p:ph type="body" sz="quarter" idx="13"/>
          </p:nvPr>
        </p:nvSpPr>
        <p:spPr>
          <a:xfrm>
            <a:off x="555786" y="1773451"/>
            <a:ext cx="9188715" cy="4901324"/>
          </a:xfrm>
        </p:spPr>
        <p:txBody>
          <a:bodyPr/>
          <a:lstStyle>
            <a:lvl5pPr marL="2057400" indent="-228600">
              <a:buFont typeface="Franklin Gothic Medium" panose="020B0603020102020204"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11030413" y="6314034"/>
            <a:ext cx="683339" cy="365125"/>
          </a:xfrm>
        </p:spPr>
        <p:txBody>
          <a:bodyPr/>
          <a:lstStyle/>
          <a:p>
            <a:fld id="{91BD7323-49BF-4C97-8773-5EC64C492009}" type="slidenum">
              <a:rPr lang="en-US" smtClean="0"/>
              <a:t>‹#›</a:t>
            </a:fld>
            <a:endParaRPr lang="en-US"/>
          </a:p>
        </p:txBody>
      </p:sp>
    </p:spTree>
    <p:extLst>
      <p:ext uri="{BB962C8B-B14F-4D97-AF65-F5344CB8AC3E}">
        <p14:creationId xmlns:p14="http://schemas.microsoft.com/office/powerpoint/2010/main" val="1763610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555786" y="257216"/>
            <a:ext cx="8992500" cy="13209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52" name="Shape 52"/>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US"/>
              <a:t>‹#›</a:t>
            </a:fld>
            <a:endParaRPr/>
          </a:p>
        </p:txBody>
      </p:sp>
      <p:sp>
        <p:nvSpPr>
          <p:cNvPr id="53" name="Shape 53"/>
          <p:cNvSpPr txBox="1">
            <a:spLocks noGrp="1"/>
          </p:cNvSpPr>
          <p:nvPr>
            <p:ph type="body" idx="1"/>
          </p:nvPr>
        </p:nvSpPr>
        <p:spPr>
          <a:xfrm>
            <a:off x="581634" y="1796387"/>
            <a:ext cx="9090000" cy="487830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1000"/>
              </a:spcBef>
              <a:spcAft>
                <a:spcPts val="0"/>
              </a:spcAft>
              <a:buClr>
                <a:srgbClr val="D2BD24"/>
              </a:buClr>
              <a:buSzPts val="3600"/>
              <a:buFont typeface="Noto Sans Symbols"/>
              <a:buNone/>
              <a:defRPr sz="3600" b="0" i="0" u="none" strike="noStrike" cap="none">
                <a:solidFill>
                  <a:srgbClr val="3F3F3F"/>
                </a:solidFill>
                <a:latin typeface="Source Sans Pro"/>
                <a:ea typeface="Source Sans Pro"/>
                <a:cs typeface="Source Sans Pro"/>
                <a:sym typeface="Source Sans Pro"/>
              </a:defRPr>
            </a:lvl1pPr>
            <a:lvl2pPr marL="914400" marR="0" lvl="1" indent="-391160" algn="l" rtl="0">
              <a:lnSpc>
                <a:spcPct val="10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581633" y="311380"/>
            <a:ext cx="8944500" cy="13209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56" name="Shape 56"/>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US"/>
              <a:t>‹#›</a:t>
            </a:fld>
            <a:endParaRPr/>
          </a:p>
        </p:txBody>
      </p:sp>
      <p:sp>
        <p:nvSpPr>
          <p:cNvPr id="57" name="Shape 57"/>
          <p:cNvSpPr txBox="1">
            <a:spLocks noGrp="1"/>
          </p:cNvSpPr>
          <p:nvPr>
            <p:ph type="body" idx="1"/>
          </p:nvPr>
        </p:nvSpPr>
        <p:spPr>
          <a:xfrm>
            <a:off x="581633" y="1801625"/>
            <a:ext cx="4297800" cy="4694700"/>
          </a:xfrm>
          <a:prstGeom prst="rect">
            <a:avLst/>
          </a:prstGeom>
          <a:noFill/>
          <a:ln>
            <a:noFill/>
          </a:ln>
        </p:spPr>
        <p:txBody>
          <a:bodyPr spcFirstLastPara="1" wrap="square" lIns="91425" tIns="45700" rIns="91425" bIns="45700" anchor="t" anchorCtr="0"/>
          <a:lstStyle>
            <a:lvl1pPr marL="457200" marR="0" lvl="0" indent="-457200"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Source Sans Pro"/>
                <a:ea typeface="Source Sans Pro"/>
                <a:cs typeface="Source Sans Pro"/>
                <a:sym typeface="Source Sans Pro"/>
              </a:defRPr>
            </a:lvl1pPr>
            <a:lvl2pPr marL="914400" marR="0" lvl="1" indent="-391160" algn="l" rtl="0">
              <a:lnSpc>
                <a:spcPct val="10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rtl="0">
              <a:lnSpc>
                <a:spcPct val="100000"/>
              </a:lnSpc>
              <a:spcBef>
                <a:spcPts val="1000"/>
              </a:spcBef>
              <a:spcAft>
                <a:spcPts val="0"/>
              </a:spcAft>
              <a:buClr>
                <a:srgbClr val="D2BD24"/>
              </a:buClr>
              <a:buSzPts val="2400"/>
              <a:buFont typeface="Source Sans Pro"/>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58" name="Shape 58"/>
          <p:cNvSpPr txBox="1">
            <a:spLocks noGrp="1"/>
          </p:cNvSpPr>
          <p:nvPr>
            <p:ph type="body" idx="2"/>
          </p:nvPr>
        </p:nvSpPr>
        <p:spPr>
          <a:xfrm>
            <a:off x="5228456" y="1801625"/>
            <a:ext cx="4297800" cy="4694700"/>
          </a:xfrm>
          <a:prstGeom prst="rect">
            <a:avLst/>
          </a:prstGeom>
          <a:noFill/>
          <a:ln>
            <a:noFill/>
          </a:ln>
        </p:spPr>
        <p:txBody>
          <a:bodyPr spcFirstLastPara="1" wrap="square" lIns="91425" tIns="45700" rIns="91425" bIns="45700" anchor="t" anchorCtr="0"/>
          <a:lstStyle>
            <a:lvl1pPr marL="457200" marR="0" lvl="0" indent="-457200"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Source Sans Pro"/>
                <a:ea typeface="Source Sans Pro"/>
                <a:cs typeface="Source Sans Pro"/>
                <a:sym typeface="Source Sans Pro"/>
              </a:defRPr>
            </a:lvl1pPr>
            <a:lvl2pPr marL="914400" marR="0" lvl="1" indent="-391160" algn="l" rtl="0">
              <a:lnSpc>
                <a:spcPct val="10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rtl="0">
              <a:lnSpc>
                <a:spcPct val="100000"/>
              </a:lnSpc>
              <a:spcBef>
                <a:spcPts val="1000"/>
              </a:spcBef>
              <a:spcAft>
                <a:spcPts val="0"/>
              </a:spcAft>
              <a:buClr>
                <a:srgbClr val="D2BD24"/>
              </a:buClr>
              <a:buSzPts val="2400"/>
              <a:buFont typeface="Source Sans Pro"/>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581633" y="311380"/>
            <a:ext cx="8944500" cy="13209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61" name="Shape 61"/>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US"/>
              <a:t>‹#›</a:t>
            </a:fld>
            <a:endParaRPr/>
          </a:p>
        </p:txBody>
      </p:sp>
      <p:sp>
        <p:nvSpPr>
          <p:cNvPr id="62" name="Shape 62"/>
          <p:cNvSpPr txBox="1">
            <a:spLocks noGrp="1"/>
          </p:cNvSpPr>
          <p:nvPr>
            <p:ph type="body" idx="1"/>
          </p:nvPr>
        </p:nvSpPr>
        <p:spPr>
          <a:xfrm>
            <a:off x="5228456" y="1801625"/>
            <a:ext cx="4297800" cy="4694700"/>
          </a:xfrm>
          <a:prstGeom prst="rect">
            <a:avLst/>
          </a:prstGeom>
          <a:noFill/>
          <a:ln>
            <a:noFill/>
          </a:ln>
        </p:spPr>
        <p:txBody>
          <a:bodyPr spcFirstLastPara="1" wrap="square" lIns="91425" tIns="45700" rIns="91425" bIns="45700" anchor="t" anchorCtr="0"/>
          <a:lstStyle>
            <a:lvl1pPr marL="457200" marR="0" lvl="0" indent="-457200"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Source Sans Pro"/>
                <a:ea typeface="Source Sans Pro"/>
                <a:cs typeface="Source Sans Pro"/>
                <a:sym typeface="Source Sans Pro"/>
              </a:defRPr>
            </a:lvl1pPr>
            <a:lvl2pPr marL="914400" marR="0" lvl="1" indent="-391160" algn="l" rtl="0">
              <a:lnSpc>
                <a:spcPct val="10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rtl="0">
              <a:lnSpc>
                <a:spcPct val="100000"/>
              </a:lnSpc>
              <a:spcBef>
                <a:spcPts val="1000"/>
              </a:spcBef>
              <a:spcAft>
                <a:spcPts val="0"/>
              </a:spcAft>
              <a:buClr>
                <a:srgbClr val="D2BD24"/>
              </a:buClr>
              <a:buSzPts val="2400"/>
              <a:buFont typeface="Source Sans Pro"/>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63" name="Shape 63"/>
          <p:cNvSpPr>
            <a:spLocks noGrp="1"/>
          </p:cNvSpPr>
          <p:nvPr>
            <p:ph type="pic" idx="2"/>
          </p:nvPr>
        </p:nvSpPr>
        <p:spPr>
          <a:xfrm>
            <a:off x="581025" y="1801813"/>
            <a:ext cx="4481400" cy="46941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Source Sans Pro"/>
                <a:ea typeface="Source Sans Pro"/>
                <a:cs typeface="Source Sans Pro"/>
                <a:sym typeface="Source Sans Pro"/>
              </a:defRPr>
            </a:lvl1pPr>
            <a:lvl2pPr marR="0" lvl="1" algn="l" rtl="0">
              <a:lnSpc>
                <a:spcPct val="10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R="0" lvl="2"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R="0" lvl="3"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R="0" lvl="4"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R="0" lvl="5"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R="0" lvl="6"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R="0" lvl="7"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R="0" lvl="8"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555786" y="257216"/>
            <a:ext cx="8992500" cy="13209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66" name="Shape 66"/>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US"/>
              <a:t>‹#›</a:t>
            </a:fld>
            <a:endParaRPr/>
          </a:p>
        </p:txBody>
      </p:sp>
      <p:sp>
        <p:nvSpPr>
          <p:cNvPr id="67" name="Shape 67"/>
          <p:cNvSpPr txBox="1">
            <a:spLocks noGrp="1"/>
          </p:cNvSpPr>
          <p:nvPr>
            <p:ph type="body" idx="1"/>
          </p:nvPr>
        </p:nvSpPr>
        <p:spPr>
          <a:xfrm>
            <a:off x="581633" y="1801625"/>
            <a:ext cx="4297800" cy="469470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1000"/>
              </a:spcBef>
              <a:spcAft>
                <a:spcPts val="0"/>
              </a:spcAft>
              <a:buClr>
                <a:srgbClr val="D2BD24"/>
              </a:buClr>
              <a:buSzPts val="3600"/>
              <a:buFont typeface="Noto Sans Symbols"/>
              <a:buNone/>
              <a:defRPr sz="3600" b="0" i="0" u="none" strike="noStrike" cap="none">
                <a:solidFill>
                  <a:srgbClr val="3F3F3F"/>
                </a:solidFill>
                <a:latin typeface="Source Sans Pro"/>
                <a:ea typeface="Source Sans Pro"/>
                <a:cs typeface="Source Sans Pro"/>
                <a:sym typeface="Source Sans Pro"/>
              </a:defRPr>
            </a:lvl1pPr>
            <a:lvl2pPr marL="914400" marR="0" lvl="1" indent="-391160" algn="l" rtl="0">
              <a:lnSpc>
                <a:spcPct val="10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68" name="Shape 68"/>
          <p:cNvSpPr txBox="1">
            <a:spLocks noGrp="1"/>
          </p:cNvSpPr>
          <p:nvPr>
            <p:ph type="body" idx="2"/>
          </p:nvPr>
        </p:nvSpPr>
        <p:spPr>
          <a:xfrm>
            <a:off x="5228456" y="1801625"/>
            <a:ext cx="4297800" cy="469470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1000"/>
              </a:spcBef>
              <a:spcAft>
                <a:spcPts val="0"/>
              </a:spcAft>
              <a:buClr>
                <a:srgbClr val="D2BD24"/>
              </a:buClr>
              <a:buSzPts val="3600"/>
              <a:buFont typeface="Noto Sans Symbols"/>
              <a:buNone/>
              <a:defRPr sz="3600" b="0" i="0" u="none" strike="noStrike" cap="none">
                <a:solidFill>
                  <a:srgbClr val="3F3F3F"/>
                </a:solidFill>
                <a:latin typeface="Source Sans Pro"/>
                <a:ea typeface="Source Sans Pro"/>
                <a:cs typeface="Source Sans Pro"/>
                <a:sym typeface="Source Sans Pro"/>
              </a:defRPr>
            </a:lvl1pPr>
            <a:lvl2pPr marL="914400" marR="0" lvl="1" indent="-391160" algn="l" rtl="0">
              <a:lnSpc>
                <a:spcPct val="10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555786" y="257216"/>
            <a:ext cx="8992500" cy="13209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71" name="Shape 71"/>
          <p:cNvSpPr txBox="1">
            <a:spLocks noGrp="1"/>
          </p:cNvSpPr>
          <p:nvPr>
            <p:ph type="body" idx="1"/>
          </p:nvPr>
        </p:nvSpPr>
        <p:spPr>
          <a:xfrm>
            <a:off x="581633" y="1872852"/>
            <a:ext cx="4297800" cy="576300"/>
          </a:xfrm>
          <a:prstGeom prst="rect">
            <a:avLst/>
          </a:prstGeom>
          <a:noFill/>
          <a:ln>
            <a:noFill/>
          </a:ln>
        </p:spPr>
        <p:txBody>
          <a:bodyPr spcFirstLastPara="1" wrap="square" lIns="91425" tIns="45700" rIns="91425" bIns="45700" anchor="b" anchorCtr="0"/>
          <a:lstStyle>
            <a:lvl1pPr marL="457200" marR="0" lvl="0" indent="-228600" algn="l" rtl="0">
              <a:lnSpc>
                <a:spcPct val="100000"/>
              </a:lnSpc>
              <a:spcBef>
                <a:spcPts val="1000"/>
              </a:spcBef>
              <a:spcAft>
                <a:spcPts val="0"/>
              </a:spcAft>
              <a:buClr>
                <a:srgbClr val="D2BD24"/>
              </a:buClr>
              <a:buSzPts val="2400"/>
              <a:buFont typeface="Noto Sans Symbols"/>
              <a:buNone/>
              <a:defRPr sz="2400" b="0" i="0" u="none" strike="noStrike" cap="none">
                <a:solidFill>
                  <a:srgbClr val="3F3F3F"/>
                </a:solidFill>
                <a:latin typeface="Source Sans Pro"/>
                <a:ea typeface="Source Sans Pro"/>
                <a:cs typeface="Source Sans Pro"/>
                <a:sym typeface="Source Sans Pro"/>
              </a:defRPr>
            </a:lvl1pPr>
            <a:lvl2pPr marL="914400" marR="0" lvl="1" indent="-228600" algn="l" rtl="0">
              <a:lnSpc>
                <a:spcPct val="100000"/>
              </a:lnSpc>
              <a:spcBef>
                <a:spcPts val="1000"/>
              </a:spcBef>
              <a:spcAft>
                <a:spcPts val="0"/>
              </a:spcAft>
              <a:buClr>
                <a:srgbClr val="D2BD24"/>
              </a:buClr>
              <a:buSzPts val="1600"/>
              <a:buFont typeface="Source Sans Pro"/>
              <a:buNone/>
              <a:defRPr sz="2000" b="1" i="0" u="none" strike="noStrike" cap="none">
                <a:solidFill>
                  <a:srgbClr val="3F3F3F"/>
                </a:solidFill>
                <a:latin typeface="Source Sans Pro"/>
                <a:ea typeface="Source Sans Pro"/>
                <a:cs typeface="Source Sans Pro"/>
                <a:sym typeface="Source Sans Pro"/>
              </a:defRPr>
            </a:lvl2pPr>
            <a:lvl3pPr marL="1371600" marR="0" lvl="2" indent="-228600" algn="l" rtl="0">
              <a:lnSpc>
                <a:spcPct val="100000"/>
              </a:lnSpc>
              <a:spcBef>
                <a:spcPts val="1000"/>
              </a:spcBef>
              <a:spcAft>
                <a:spcPts val="0"/>
              </a:spcAft>
              <a:buClr>
                <a:srgbClr val="D2BD24"/>
              </a:buClr>
              <a:buSzPts val="1800"/>
              <a:buFont typeface="Noto Sans Symbols"/>
              <a:buNone/>
              <a:defRPr sz="1800" b="1" i="0" u="none" strike="noStrike" cap="none">
                <a:solidFill>
                  <a:srgbClr val="3F3F3F"/>
                </a:solidFill>
                <a:latin typeface="Source Sans Pro"/>
                <a:ea typeface="Source Sans Pro"/>
                <a:cs typeface="Source Sans Pro"/>
                <a:sym typeface="Source Sans Pro"/>
              </a:defRPr>
            </a:lvl3pPr>
            <a:lvl4pPr marL="1828800" marR="0" lvl="3" indent="-228600" algn="l" rtl="0">
              <a:lnSpc>
                <a:spcPct val="100000"/>
              </a:lnSpc>
              <a:spcBef>
                <a:spcPts val="1000"/>
              </a:spcBef>
              <a:spcAft>
                <a:spcPts val="0"/>
              </a:spcAft>
              <a:buClr>
                <a:srgbClr val="D2BD24"/>
              </a:buClr>
              <a:buSzPts val="1600"/>
              <a:buFont typeface="Noto Sans Symbols"/>
              <a:buNone/>
              <a:defRPr sz="1600" b="1" i="0" u="none" strike="noStrike" cap="none">
                <a:solidFill>
                  <a:srgbClr val="3F3F3F"/>
                </a:solidFill>
                <a:latin typeface="Source Sans Pro"/>
                <a:ea typeface="Source Sans Pro"/>
                <a:cs typeface="Source Sans Pro"/>
                <a:sym typeface="Source Sans Pro"/>
              </a:defRPr>
            </a:lvl4pPr>
            <a:lvl5pPr marL="2286000" marR="0" lvl="4" indent="-228600" algn="l" rtl="0">
              <a:lnSpc>
                <a:spcPct val="100000"/>
              </a:lnSpc>
              <a:spcBef>
                <a:spcPts val="1000"/>
              </a:spcBef>
              <a:spcAft>
                <a:spcPts val="0"/>
              </a:spcAft>
              <a:buClr>
                <a:srgbClr val="D2BD24"/>
              </a:buClr>
              <a:buSzPts val="1600"/>
              <a:buFont typeface="Noto Sans Symbols"/>
              <a:buNone/>
              <a:defRPr sz="1600" b="1" i="0" u="none" strike="noStrike" cap="none">
                <a:solidFill>
                  <a:srgbClr val="3F3F3F"/>
                </a:solidFill>
                <a:latin typeface="Source Sans Pro"/>
                <a:ea typeface="Source Sans Pro"/>
                <a:cs typeface="Source Sans Pro"/>
                <a:sym typeface="Source Sans Pro"/>
              </a:defRPr>
            </a:lvl5pPr>
            <a:lvl6pPr marL="2743200" marR="0" lvl="5" indent="-228600" algn="l" rtl="0">
              <a:lnSpc>
                <a:spcPct val="100000"/>
              </a:lnSpc>
              <a:spcBef>
                <a:spcPts val="1000"/>
              </a:spcBef>
              <a:spcAft>
                <a:spcPts val="0"/>
              </a:spcAft>
              <a:buClr>
                <a:schemeClr val="accent1"/>
              </a:buClr>
              <a:buSzPts val="1280"/>
              <a:buFont typeface="Noto Sans Symbols"/>
              <a:buNone/>
              <a:defRPr sz="1600" b="1" i="0" u="none" strike="noStrike" cap="none">
                <a:solidFill>
                  <a:srgbClr val="3F3F3F"/>
                </a:solidFill>
                <a:latin typeface="Source Sans Pro"/>
                <a:ea typeface="Source Sans Pro"/>
                <a:cs typeface="Source Sans Pro"/>
                <a:sym typeface="Source Sans Pro"/>
              </a:defRPr>
            </a:lvl6pPr>
            <a:lvl7pPr marL="3200400" marR="0" lvl="6" indent="-228600" algn="l" rtl="0">
              <a:lnSpc>
                <a:spcPct val="100000"/>
              </a:lnSpc>
              <a:spcBef>
                <a:spcPts val="1000"/>
              </a:spcBef>
              <a:spcAft>
                <a:spcPts val="0"/>
              </a:spcAft>
              <a:buClr>
                <a:schemeClr val="accent1"/>
              </a:buClr>
              <a:buSzPts val="1280"/>
              <a:buFont typeface="Noto Sans Symbols"/>
              <a:buNone/>
              <a:defRPr sz="1600" b="1" i="0" u="none" strike="noStrike" cap="none">
                <a:solidFill>
                  <a:srgbClr val="3F3F3F"/>
                </a:solidFill>
                <a:latin typeface="Source Sans Pro"/>
                <a:ea typeface="Source Sans Pro"/>
                <a:cs typeface="Source Sans Pro"/>
                <a:sym typeface="Source Sans Pro"/>
              </a:defRPr>
            </a:lvl7pPr>
            <a:lvl8pPr marL="3657600" marR="0" lvl="7" indent="-228600" algn="l" rtl="0">
              <a:lnSpc>
                <a:spcPct val="100000"/>
              </a:lnSpc>
              <a:spcBef>
                <a:spcPts val="1000"/>
              </a:spcBef>
              <a:spcAft>
                <a:spcPts val="0"/>
              </a:spcAft>
              <a:buClr>
                <a:schemeClr val="accent1"/>
              </a:buClr>
              <a:buSzPts val="1280"/>
              <a:buFont typeface="Noto Sans Symbols"/>
              <a:buNone/>
              <a:defRPr sz="1600" b="1" i="0" u="none" strike="noStrike" cap="none">
                <a:solidFill>
                  <a:srgbClr val="3F3F3F"/>
                </a:solidFill>
                <a:latin typeface="Source Sans Pro"/>
                <a:ea typeface="Source Sans Pro"/>
                <a:cs typeface="Source Sans Pro"/>
                <a:sym typeface="Source Sans Pro"/>
              </a:defRPr>
            </a:lvl8pPr>
            <a:lvl9pPr marL="4114800" marR="0" lvl="8" indent="-228600" algn="l" rtl="0">
              <a:lnSpc>
                <a:spcPct val="100000"/>
              </a:lnSpc>
              <a:spcBef>
                <a:spcPts val="1000"/>
              </a:spcBef>
              <a:spcAft>
                <a:spcPts val="0"/>
              </a:spcAft>
              <a:buClr>
                <a:schemeClr val="accent1"/>
              </a:buClr>
              <a:buSzPts val="1280"/>
              <a:buFont typeface="Noto Sans Symbols"/>
              <a:buNone/>
              <a:defRPr sz="1600" b="1" i="0" u="none" strike="noStrike" cap="none">
                <a:solidFill>
                  <a:srgbClr val="3F3F3F"/>
                </a:solidFill>
                <a:latin typeface="Source Sans Pro"/>
                <a:ea typeface="Source Sans Pro"/>
                <a:cs typeface="Source Sans Pro"/>
                <a:sym typeface="Source Sans Pro"/>
              </a:defRPr>
            </a:lvl9pPr>
          </a:lstStyle>
          <a:p>
            <a:endParaRPr/>
          </a:p>
        </p:txBody>
      </p:sp>
      <p:sp>
        <p:nvSpPr>
          <p:cNvPr id="72" name="Shape 72"/>
          <p:cNvSpPr txBox="1">
            <a:spLocks noGrp="1"/>
          </p:cNvSpPr>
          <p:nvPr>
            <p:ph type="body" idx="2"/>
          </p:nvPr>
        </p:nvSpPr>
        <p:spPr>
          <a:xfrm>
            <a:off x="5228455" y="1872852"/>
            <a:ext cx="4297800" cy="576300"/>
          </a:xfrm>
          <a:prstGeom prst="rect">
            <a:avLst/>
          </a:prstGeom>
          <a:noFill/>
          <a:ln>
            <a:noFill/>
          </a:ln>
        </p:spPr>
        <p:txBody>
          <a:bodyPr spcFirstLastPara="1" wrap="square" lIns="91425" tIns="45700" rIns="91425" bIns="45700" anchor="b" anchorCtr="0"/>
          <a:lstStyle>
            <a:lvl1pPr marL="457200" marR="0" lvl="0" indent="-228600" algn="l" rtl="0">
              <a:lnSpc>
                <a:spcPct val="100000"/>
              </a:lnSpc>
              <a:spcBef>
                <a:spcPts val="1000"/>
              </a:spcBef>
              <a:spcAft>
                <a:spcPts val="0"/>
              </a:spcAft>
              <a:buClr>
                <a:srgbClr val="D2BD24"/>
              </a:buClr>
              <a:buSzPts val="2400"/>
              <a:buFont typeface="Noto Sans Symbols"/>
              <a:buNone/>
              <a:defRPr sz="2400" b="0" i="0" u="none" strike="noStrike" cap="none">
                <a:solidFill>
                  <a:srgbClr val="3F3F3F"/>
                </a:solidFill>
                <a:latin typeface="Source Sans Pro"/>
                <a:ea typeface="Source Sans Pro"/>
                <a:cs typeface="Source Sans Pro"/>
                <a:sym typeface="Source Sans Pro"/>
              </a:defRPr>
            </a:lvl1pPr>
            <a:lvl2pPr marL="914400" marR="0" lvl="1" indent="-228600" algn="l" rtl="0">
              <a:lnSpc>
                <a:spcPct val="100000"/>
              </a:lnSpc>
              <a:spcBef>
                <a:spcPts val="1000"/>
              </a:spcBef>
              <a:spcAft>
                <a:spcPts val="0"/>
              </a:spcAft>
              <a:buClr>
                <a:srgbClr val="D2BD24"/>
              </a:buClr>
              <a:buSzPts val="1600"/>
              <a:buFont typeface="Source Sans Pro"/>
              <a:buNone/>
              <a:defRPr sz="2000" b="1" i="0" u="none" strike="noStrike" cap="none">
                <a:solidFill>
                  <a:srgbClr val="3F3F3F"/>
                </a:solidFill>
                <a:latin typeface="Source Sans Pro"/>
                <a:ea typeface="Source Sans Pro"/>
                <a:cs typeface="Source Sans Pro"/>
                <a:sym typeface="Source Sans Pro"/>
              </a:defRPr>
            </a:lvl2pPr>
            <a:lvl3pPr marL="1371600" marR="0" lvl="2" indent="-228600" algn="l" rtl="0">
              <a:lnSpc>
                <a:spcPct val="100000"/>
              </a:lnSpc>
              <a:spcBef>
                <a:spcPts val="1000"/>
              </a:spcBef>
              <a:spcAft>
                <a:spcPts val="0"/>
              </a:spcAft>
              <a:buClr>
                <a:srgbClr val="D2BD24"/>
              </a:buClr>
              <a:buSzPts val="1800"/>
              <a:buFont typeface="Noto Sans Symbols"/>
              <a:buNone/>
              <a:defRPr sz="1800" b="1" i="0" u="none" strike="noStrike" cap="none">
                <a:solidFill>
                  <a:srgbClr val="3F3F3F"/>
                </a:solidFill>
                <a:latin typeface="Source Sans Pro"/>
                <a:ea typeface="Source Sans Pro"/>
                <a:cs typeface="Source Sans Pro"/>
                <a:sym typeface="Source Sans Pro"/>
              </a:defRPr>
            </a:lvl3pPr>
            <a:lvl4pPr marL="1828800" marR="0" lvl="3" indent="-228600" algn="l" rtl="0">
              <a:lnSpc>
                <a:spcPct val="100000"/>
              </a:lnSpc>
              <a:spcBef>
                <a:spcPts val="1000"/>
              </a:spcBef>
              <a:spcAft>
                <a:spcPts val="0"/>
              </a:spcAft>
              <a:buClr>
                <a:srgbClr val="D2BD24"/>
              </a:buClr>
              <a:buSzPts val="1600"/>
              <a:buFont typeface="Noto Sans Symbols"/>
              <a:buNone/>
              <a:defRPr sz="1600" b="1" i="0" u="none" strike="noStrike" cap="none">
                <a:solidFill>
                  <a:srgbClr val="3F3F3F"/>
                </a:solidFill>
                <a:latin typeface="Source Sans Pro"/>
                <a:ea typeface="Source Sans Pro"/>
                <a:cs typeface="Source Sans Pro"/>
                <a:sym typeface="Source Sans Pro"/>
              </a:defRPr>
            </a:lvl4pPr>
            <a:lvl5pPr marL="2286000" marR="0" lvl="4" indent="-228600" algn="l" rtl="0">
              <a:lnSpc>
                <a:spcPct val="100000"/>
              </a:lnSpc>
              <a:spcBef>
                <a:spcPts val="1000"/>
              </a:spcBef>
              <a:spcAft>
                <a:spcPts val="0"/>
              </a:spcAft>
              <a:buClr>
                <a:srgbClr val="D2BD24"/>
              </a:buClr>
              <a:buSzPts val="1600"/>
              <a:buFont typeface="Noto Sans Symbols"/>
              <a:buNone/>
              <a:defRPr sz="1600" b="1" i="0" u="none" strike="noStrike" cap="none">
                <a:solidFill>
                  <a:srgbClr val="3F3F3F"/>
                </a:solidFill>
                <a:latin typeface="Source Sans Pro"/>
                <a:ea typeface="Source Sans Pro"/>
                <a:cs typeface="Source Sans Pro"/>
                <a:sym typeface="Source Sans Pro"/>
              </a:defRPr>
            </a:lvl5pPr>
            <a:lvl6pPr marL="2743200" marR="0" lvl="5" indent="-228600" algn="l" rtl="0">
              <a:lnSpc>
                <a:spcPct val="100000"/>
              </a:lnSpc>
              <a:spcBef>
                <a:spcPts val="1000"/>
              </a:spcBef>
              <a:spcAft>
                <a:spcPts val="0"/>
              </a:spcAft>
              <a:buClr>
                <a:schemeClr val="accent1"/>
              </a:buClr>
              <a:buSzPts val="1280"/>
              <a:buFont typeface="Noto Sans Symbols"/>
              <a:buNone/>
              <a:defRPr sz="1600" b="1" i="0" u="none" strike="noStrike" cap="none">
                <a:solidFill>
                  <a:srgbClr val="3F3F3F"/>
                </a:solidFill>
                <a:latin typeface="Source Sans Pro"/>
                <a:ea typeface="Source Sans Pro"/>
                <a:cs typeface="Source Sans Pro"/>
                <a:sym typeface="Source Sans Pro"/>
              </a:defRPr>
            </a:lvl6pPr>
            <a:lvl7pPr marL="3200400" marR="0" lvl="6" indent="-228600" algn="l" rtl="0">
              <a:lnSpc>
                <a:spcPct val="100000"/>
              </a:lnSpc>
              <a:spcBef>
                <a:spcPts val="1000"/>
              </a:spcBef>
              <a:spcAft>
                <a:spcPts val="0"/>
              </a:spcAft>
              <a:buClr>
                <a:schemeClr val="accent1"/>
              </a:buClr>
              <a:buSzPts val="1280"/>
              <a:buFont typeface="Noto Sans Symbols"/>
              <a:buNone/>
              <a:defRPr sz="1600" b="1" i="0" u="none" strike="noStrike" cap="none">
                <a:solidFill>
                  <a:srgbClr val="3F3F3F"/>
                </a:solidFill>
                <a:latin typeface="Source Sans Pro"/>
                <a:ea typeface="Source Sans Pro"/>
                <a:cs typeface="Source Sans Pro"/>
                <a:sym typeface="Source Sans Pro"/>
              </a:defRPr>
            </a:lvl7pPr>
            <a:lvl8pPr marL="3657600" marR="0" lvl="7" indent="-228600" algn="l" rtl="0">
              <a:lnSpc>
                <a:spcPct val="100000"/>
              </a:lnSpc>
              <a:spcBef>
                <a:spcPts val="1000"/>
              </a:spcBef>
              <a:spcAft>
                <a:spcPts val="0"/>
              </a:spcAft>
              <a:buClr>
                <a:schemeClr val="accent1"/>
              </a:buClr>
              <a:buSzPts val="1280"/>
              <a:buFont typeface="Noto Sans Symbols"/>
              <a:buNone/>
              <a:defRPr sz="1600" b="1" i="0" u="none" strike="noStrike" cap="none">
                <a:solidFill>
                  <a:srgbClr val="3F3F3F"/>
                </a:solidFill>
                <a:latin typeface="Source Sans Pro"/>
                <a:ea typeface="Source Sans Pro"/>
                <a:cs typeface="Source Sans Pro"/>
                <a:sym typeface="Source Sans Pro"/>
              </a:defRPr>
            </a:lvl8pPr>
            <a:lvl9pPr marL="4114800" marR="0" lvl="8" indent="-228600" algn="l" rtl="0">
              <a:lnSpc>
                <a:spcPct val="100000"/>
              </a:lnSpc>
              <a:spcBef>
                <a:spcPts val="1000"/>
              </a:spcBef>
              <a:spcAft>
                <a:spcPts val="0"/>
              </a:spcAft>
              <a:buClr>
                <a:schemeClr val="accent1"/>
              </a:buClr>
              <a:buSzPts val="1280"/>
              <a:buFont typeface="Noto Sans Symbols"/>
              <a:buNone/>
              <a:defRPr sz="1600" b="1" i="0" u="none" strike="noStrike" cap="none">
                <a:solidFill>
                  <a:srgbClr val="3F3F3F"/>
                </a:solidFill>
                <a:latin typeface="Source Sans Pro"/>
                <a:ea typeface="Source Sans Pro"/>
                <a:cs typeface="Source Sans Pro"/>
                <a:sym typeface="Source Sans Pro"/>
              </a:defRPr>
            </a:lvl9pPr>
          </a:lstStyle>
          <a:p>
            <a:endParaRPr/>
          </a:p>
        </p:txBody>
      </p:sp>
      <p:sp>
        <p:nvSpPr>
          <p:cNvPr id="73" name="Shape 73"/>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US"/>
              <a:t>‹#›</a:t>
            </a:fld>
            <a:endParaRPr/>
          </a:p>
        </p:txBody>
      </p:sp>
      <p:sp>
        <p:nvSpPr>
          <p:cNvPr id="74" name="Shape 74"/>
          <p:cNvSpPr txBox="1">
            <a:spLocks noGrp="1"/>
          </p:cNvSpPr>
          <p:nvPr>
            <p:ph type="body" idx="3"/>
          </p:nvPr>
        </p:nvSpPr>
        <p:spPr>
          <a:xfrm>
            <a:off x="581633" y="2689786"/>
            <a:ext cx="4297800" cy="3806400"/>
          </a:xfrm>
          <a:prstGeom prst="rect">
            <a:avLst/>
          </a:prstGeom>
          <a:noFill/>
          <a:ln>
            <a:noFill/>
          </a:ln>
        </p:spPr>
        <p:txBody>
          <a:bodyPr spcFirstLastPara="1" wrap="square" lIns="91425" tIns="45700" rIns="91425" bIns="45700" anchor="t" anchorCtr="0"/>
          <a:lstStyle>
            <a:lvl1pPr marL="457200" marR="0" lvl="0" indent="-457200"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Source Sans Pro"/>
                <a:ea typeface="Source Sans Pro"/>
                <a:cs typeface="Source Sans Pro"/>
                <a:sym typeface="Source Sans Pro"/>
              </a:defRPr>
            </a:lvl1pPr>
            <a:lvl2pPr marL="914400" marR="0" lvl="1" indent="-391160" algn="l" rtl="0">
              <a:lnSpc>
                <a:spcPct val="10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75" name="Shape 75"/>
          <p:cNvSpPr txBox="1">
            <a:spLocks noGrp="1"/>
          </p:cNvSpPr>
          <p:nvPr>
            <p:ph type="body" idx="4"/>
          </p:nvPr>
        </p:nvSpPr>
        <p:spPr>
          <a:xfrm>
            <a:off x="5228456" y="2689787"/>
            <a:ext cx="4297800" cy="3806400"/>
          </a:xfrm>
          <a:prstGeom prst="rect">
            <a:avLst/>
          </a:prstGeom>
          <a:noFill/>
          <a:ln>
            <a:noFill/>
          </a:ln>
        </p:spPr>
        <p:txBody>
          <a:bodyPr spcFirstLastPara="1" wrap="square" lIns="91425" tIns="45700" rIns="91425" bIns="45700" anchor="t" anchorCtr="0"/>
          <a:lstStyle>
            <a:lvl1pPr marL="457200" marR="0" lvl="0" indent="-457200"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Source Sans Pro"/>
                <a:ea typeface="Source Sans Pro"/>
                <a:cs typeface="Source Sans Pro"/>
                <a:sym typeface="Source Sans Pro"/>
              </a:defRPr>
            </a:lvl1pPr>
            <a:lvl2pPr marL="914400" marR="0" lvl="1" indent="-391160" algn="l" rtl="0">
              <a:lnSpc>
                <a:spcPct val="10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677334" y="609600"/>
            <a:ext cx="8596800" cy="13209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81"/>
        <p:cNvGrpSpPr/>
        <p:nvPr/>
      </p:nvGrpSpPr>
      <p:grpSpPr>
        <a:xfrm>
          <a:off x="0" y="0"/>
          <a:ext cx="0" cy="0"/>
          <a:chOff x="0" y="0"/>
          <a:chExt cx="0" cy="0"/>
        </a:xfrm>
      </p:grpSpPr>
      <p:sp>
        <p:nvSpPr>
          <p:cNvPr id="82" name="Shape 82"/>
          <p:cNvSpPr txBox="1">
            <a:spLocks noGrp="1"/>
          </p:cNvSpPr>
          <p:nvPr>
            <p:ph type="body" idx="1"/>
          </p:nvPr>
        </p:nvSpPr>
        <p:spPr>
          <a:xfrm>
            <a:off x="3507475" y="514924"/>
            <a:ext cx="5766600" cy="6022500"/>
          </a:xfrm>
          <a:prstGeom prst="rect">
            <a:avLst/>
          </a:prstGeom>
          <a:noFill/>
          <a:ln>
            <a:noFill/>
          </a:ln>
        </p:spPr>
        <p:txBody>
          <a:bodyPr spcFirstLastPara="1" wrap="square" lIns="91425" tIns="45700" rIns="91425" bIns="45700" anchor="t" anchorCtr="0"/>
          <a:lstStyle>
            <a:lvl1pPr marL="457200" marR="0" lvl="0" indent="-457200"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Source Sans Pro"/>
                <a:ea typeface="Source Sans Pro"/>
                <a:cs typeface="Source Sans Pro"/>
                <a:sym typeface="Source Sans Pro"/>
              </a:defRPr>
            </a:lvl1pPr>
            <a:lvl2pPr marL="914400" marR="0" lvl="1" indent="-391160" algn="l" rtl="0">
              <a:lnSpc>
                <a:spcPct val="10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83" name="Shape 83"/>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US"/>
              <a:t>‹#›</a:t>
            </a:fld>
            <a:endParaRPr/>
          </a:p>
        </p:txBody>
      </p:sp>
      <p:sp>
        <p:nvSpPr>
          <p:cNvPr id="84" name="Shape 84"/>
          <p:cNvSpPr>
            <a:spLocks noGrp="1"/>
          </p:cNvSpPr>
          <p:nvPr>
            <p:ph type="pic" idx="2"/>
          </p:nvPr>
        </p:nvSpPr>
        <p:spPr>
          <a:xfrm>
            <a:off x="573088" y="2629957"/>
            <a:ext cx="2525700" cy="17922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Source Sans Pro"/>
                <a:ea typeface="Source Sans Pro"/>
                <a:cs typeface="Source Sans Pro"/>
                <a:sym typeface="Source Sans Pro"/>
              </a:defRPr>
            </a:lvl1pPr>
            <a:lvl2pPr marR="0" lvl="1" algn="l" rtl="0">
              <a:lnSpc>
                <a:spcPct val="10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R="0" lvl="2"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R="0" lvl="3"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R="0" lvl="4"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R="0" lvl="5"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R="0" lvl="6"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R="0" lvl="7"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R="0" lvl="8"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85" name="Shape 85"/>
          <p:cNvSpPr>
            <a:spLocks noGrp="1"/>
          </p:cNvSpPr>
          <p:nvPr>
            <p:ph type="pic" idx="3"/>
          </p:nvPr>
        </p:nvSpPr>
        <p:spPr>
          <a:xfrm>
            <a:off x="573088" y="514924"/>
            <a:ext cx="2525700" cy="17922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Source Sans Pro"/>
                <a:ea typeface="Source Sans Pro"/>
                <a:cs typeface="Source Sans Pro"/>
                <a:sym typeface="Source Sans Pro"/>
              </a:defRPr>
            </a:lvl1pPr>
            <a:lvl2pPr marR="0" lvl="1" algn="l" rtl="0">
              <a:lnSpc>
                <a:spcPct val="10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R="0" lvl="2"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R="0" lvl="3"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R="0" lvl="4"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R="0" lvl="5"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R="0" lvl="6"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R="0" lvl="7"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R="0" lvl="8"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86" name="Shape 86"/>
          <p:cNvSpPr>
            <a:spLocks noGrp="1"/>
          </p:cNvSpPr>
          <p:nvPr>
            <p:ph type="pic" idx="4"/>
          </p:nvPr>
        </p:nvSpPr>
        <p:spPr>
          <a:xfrm>
            <a:off x="573088" y="4744990"/>
            <a:ext cx="2525700" cy="1792200"/>
          </a:xfrm>
          <a:prstGeom prst="rect">
            <a:avLst/>
          </a:prstGeom>
          <a:noFill/>
          <a:ln>
            <a:noFill/>
          </a:ln>
        </p:spPr>
        <p:txBody>
          <a:bodyPr spcFirstLastPara="1" wrap="square" lIns="91425" tIns="45700" rIns="91425" bIns="45700" anchor="t" anchorCtr="0"/>
          <a:lstStyle>
            <a:lvl1pPr marR="0" lvl="0"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Source Sans Pro"/>
                <a:ea typeface="Source Sans Pro"/>
                <a:cs typeface="Source Sans Pro"/>
                <a:sym typeface="Source Sans Pro"/>
              </a:defRPr>
            </a:lvl1pPr>
            <a:lvl2pPr marR="0" lvl="1" algn="l" rtl="0">
              <a:lnSpc>
                <a:spcPct val="10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R="0" lvl="2"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R="0" lvl="3"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R="0" lvl="4"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R="0" lvl="5"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R="0" lvl="6"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R="0" lvl="7"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R="0" lvl="8"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87"/>
        <p:cNvGrpSpPr/>
        <p:nvPr/>
      </p:nvGrpSpPr>
      <p:grpSpPr>
        <a:xfrm>
          <a:off x="0" y="0"/>
          <a:ext cx="0" cy="0"/>
          <a:chOff x="0" y="0"/>
          <a:chExt cx="0" cy="0"/>
        </a:xfrm>
      </p:grpSpPr>
      <p:sp>
        <p:nvSpPr>
          <p:cNvPr id="88" name="Shape 88"/>
          <p:cNvSpPr>
            <a:spLocks noGrp="1"/>
          </p:cNvSpPr>
          <p:nvPr>
            <p:ph type="pic" idx="2"/>
          </p:nvPr>
        </p:nvSpPr>
        <p:spPr>
          <a:xfrm>
            <a:off x="677334" y="395785"/>
            <a:ext cx="8596800" cy="6059700"/>
          </a:xfrm>
          <a:prstGeom prst="rect">
            <a:avLst/>
          </a:prstGeom>
          <a:noFill/>
          <a:ln>
            <a:noFill/>
          </a:ln>
        </p:spPr>
        <p:txBody>
          <a:bodyPr spcFirstLastPara="1" wrap="square" lIns="91425" tIns="45700" rIns="91425" bIns="45700" anchor="t" anchorCtr="0"/>
          <a:lstStyle>
            <a:lvl1pPr marR="0" lvl="0" algn="ctr" rtl="0">
              <a:lnSpc>
                <a:spcPct val="100000"/>
              </a:lnSpc>
              <a:spcBef>
                <a:spcPts val="1000"/>
              </a:spcBef>
              <a:spcAft>
                <a:spcPts val="0"/>
              </a:spcAft>
              <a:buClr>
                <a:srgbClr val="D2BD24"/>
              </a:buClr>
              <a:buSzPts val="1600"/>
              <a:buFont typeface="Noto Sans Symbols"/>
              <a:buNone/>
              <a:defRPr sz="1600" b="0" i="0" u="none" strike="noStrike" cap="none">
                <a:solidFill>
                  <a:srgbClr val="3F3F3F"/>
                </a:solidFill>
                <a:latin typeface="Source Sans Pro"/>
                <a:ea typeface="Source Sans Pro"/>
                <a:cs typeface="Source Sans Pro"/>
                <a:sym typeface="Source Sans Pro"/>
              </a:defRPr>
            </a:lvl1pPr>
            <a:lvl2pPr marR="0" lvl="1" algn="l" rtl="0">
              <a:lnSpc>
                <a:spcPct val="100000"/>
              </a:lnSpc>
              <a:spcBef>
                <a:spcPts val="1000"/>
              </a:spcBef>
              <a:spcAft>
                <a:spcPts val="0"/>
              </a:spcAft>
              <a:buClr>
                <a:srgbClr val="D2BD24"/>
              </a:buClr>
              <a:buSzPts val="1280"/>
              <a:buFont typeface="Source Sans Pro"/>
              <a:buNone/>
              <a:defRPr sz="1600" b="0" i="0" u="none" strike="noStrike" cap="none">
                <a:solidFill>
                  <a:srgbClr val="3F3F3F"/>
                </a:solidFill>
                <a:latin typeface="Source Sans Pro"/>
                <a:ea typeface="Source Sans Pro"/>
                <a:cs typeface="Source Sans Pro"/>
                <a:sym typeface="Source Sans Pro"/>
              </a:defRPr>
            </a:lvl2pPr>
            <a:lvl3pPr marR="0" lvl="2" algn="l" rtl="0">
              <a:lnSpc>
                <a:spcPct val="100000"/>
              </a:lnSpc>
              <a:spcBef>
                <a:spcPts val="1000"/>
              </a:spcBef>
              <a:spcAft>
                <a:spcPts val="0"/>
              </a:spcAft>
              <a:buClr>
                <a:srgbClr val="D2BD24"/>
              </a:buClr>
              <a:buSzPts val="1600"/>
              <a:buFont typeface="Noto Sans Symbols"/>
              <a:buNone/>
              <a:defRPr sz="1600" b="0" i="0" u="none" strike="noStrike" cap="none">
                <a:solidFill>
                  <a:srgbClr val="3F3F3F"/>
                </a:solidFill>
                <a:latin typeface="Source Sans Pro"/>
                <a:ea typeface="Source Sans Pro"/>
                <a:cs typeface="Source Sans Pro"/>
                <a:sym typeface="Source Sans Pro"/>
              </a:defRPr>
            </a:lvl3pPr>
            <a:lvl4pPr marR="0" lvl="3" algn="l" rtl="0">
              <a:lnSpc>
                <a:spcPct val="100000"/>
              </a:lnSpc>
              <a:spcBef>
                <a:spcPts val="1000"/>
              </a:spcBef>
              <a:spcAft>
                <a:spcPts val="0"/>
              </a:spcAft>
              <a:buClr>
                <a:srgbClr val="D2BD24"/>
              </a:buClr>
              <a:buSzPts val="1600"/>
              <a:buFont typeface="Noto Sans Symbols"/>
              <a:buNone/>
              <a:defRPr sz="1600" b="0" i="0" u="none" strike="noStrike" cap="none">
                <a:solidFill>
                  <a:srgbClr val="3F3F3F"/>
                </a:solidFill>
                <a:latin typeface="Source Sans Pro"/>
                <a:ea typeface="Source Sans Pro"/>
                <a:cs typeface="Source Sans Pro"/>
                <a:sym typeface="Source Sans Pro"/>
              </a:defRPr>
            </a:lvl4pPr>
            <a:lvl5pPr marR="0" lvl="4" algn="l" rtl="0">
              <a:lnSpc>
                <a:spcPct val="100000"/>
              </a:lnSpc>
              <a:spcBef>
                <a:spcPts val="1000"/>
              </a:spcBef>
              <a:spcAft>
                <a:spcPts val="0"/>
              </a:spcAft>
              <a:buClr>
                <a:srgbClr val="D2BD24"/>
              </a:buClr>
              <a:buSzPts val="1600"/>
              <a:buFont typeface="Noto Sans Symbols"/>
              <a:buNone/>
              <a:defRPr sz="1600" b="0" i="0" u="none" strike="noStrike" cap="none">
                <a:solidFill>
                  <a:srgbClr val="3F3F3F"/>
                </a:solidFill>
                <a:latin typeface="Source Sans Pro"/>
                <a:ea typeface="Source Sans Pro"/>
                <a:cs typeface="Source Sans Pro"/>
                <a:sym typeface="Source Sans Pro"/>
              </a:defRPr>
            </a:lvl5pPr>
            <a:lvl6pPr marR="0" lvl="5"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Source Sans Pro"/>
                <a:ea typeface="Source Sans Pro"/>
                <a:cs typeface="Source Sans Pro"/>
                <a:sym typeface="Source Sans Pro"/>
              </a:defRPr>
            </a:lvl6pPr>
            <a:lvl7pPr marR="0" lvl="6"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Source Sans Pro"/>
                <a:ea typeface="Source Sans Pro"/>
                <a:cs typeface="Source Sans Pro"/>
                <a:sym typeface="Source Sans Pro"/>
              </a:defRPr>
            </a:lvl7pPr>
            <a:lvl8pPr marR="0" lvl="7"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Source Sans Pro"/>
                <a:ea typeface="Source Sans Pro"/>
                <a:cs typeface="Source Sans Pro"/>
                <a:sym typeface="Source Sans Pro"/>
              </a:defRPr>
            </a:lvl8pPr>
            <a:lvl9pPr marR="0" lvl="8" algn="l" rtl="0">
              <a:lnSpc>
                <a:spcPct val="100000"/>
              </a:lnSpc>
              <a:spcBef>
                <a:spcPts val="1000"/>
              </a:spcBef>
              <a:spcAft>
                <a:spcPts val="0"/>
              </a:spcAft>
              <a:buClr>
                <a:schemeClr val="accent1"/>
              </a:buClr>
              <a:buSzPts val="1280"/>
              <a:buFont typeface="Noto Sans Symbols"/>
              <a:buNone/>
              <a:defRPr sz="1600" b="0" i="0" u="none" strike="noStrike" cap="none">
                <a:solidFill>
                  <a:srgbClr val="3F3F3F"/>
                </a:solidFill>
                <a:latin typeface="Source Sans Pro"/>
                <a:ea typeface="Source Sans Pro"/>
                <a:cs typeface="Source Sans Pro"/>
                <a:sym typeface="Source Sans Pro"/>
              </a:defRPr>
            </a:lvl9pPr>
          </a:lstStyle>
          <a:p>
            <a:endParaRPr/>
          </a:p>
        </p:txBody>
      </p:sp>
      <p:sp>
        <p:nvSpPr>
          <p:cNvPr id="89" name="Shape 89"/>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pSp>
        <p:nvGrpSpPr>
          <p:cNvPr id="10" name="Shape 10"/>
          <p:cNvGrpSpPr/>
          <p:nvPr/>
        </p:nvGrpSpPr>
        <p:grpSpPr>
          <a:xfrm>
            <a:off x="0" y="0"/>
            <a:ext cx="12192133" cy="6866567"/>
            <a:chOff x="0" y="-8467"/>
            <a:chExt cx="12192133" cy="6866567"/>
          </a:xfrm>
        </p:grpSpPr>
        <p:cxnSp>
          <p:nvCxnSpPr>
            <p:cNvPr id="11" name="Shape 11"/>
            <p:cNvCxnSpPr/>
            <p:nvPr/>
          </p:nvCxnSpPr>
          <p:spPr>
            <a:xfrm>
              <a:off x="9169166" y="-8467"/>
              <a:ext cx="1783200" cy="6856500"/>
            </a:xfrm>
            <a:prstGeom prst="straightConnector1">
              <a:avLst/>
            </a:prstGeom>
            <a:noFill/>
            <a:ln w="9525" cap="flat" cmpd="sng">
              <a:solidFill>
                <a:schemeClr val="accent1">
                  <a:alpha val="69411"/>
                </a:schemeClr>
              </a:solidFill>
              <a:prstDash val="solid"/>
              <a:round/>
              <a:headEnd type="none" w="sm" len="sm"/>
              <a:tailEnd type="none" w="sm" len="sm"/>
            </a:ln>
          </p:spPr>
        </p:cxnSp>
        <p:cxnSp>
          <p:nvCxnSpPr>
            <p:cNvPr id="12" name="Shape 12"/>
            <p:cNvCxnSpPr/>
            <p:nvPr/>
          </p:nvCxnSpPr>
          <p:spPr>
            <a:xfrm flipH="1">
              <a:off x="8475125" y="3681413"/>
              <a:ext cx="3713700" cy="3166500"/>
            </a:xfrm>
            <a:prstGeom prst="straightConnector1">
              <a:avLst/>
            </a:prstGeom>
            <a:noFill/>
            <a:ln w="9525" cap="flat" cmpd="sng">
              <a:solidFill>
                <a:schemeClr val="accent1">
                  <a:alpha val="69411"/>
                </a:schemeClr>
              </a:solidFill>
              <a:prstDash val="solid"/>
              <a:round/>
              <a:headEnd type="none" w="sm" len="sm"/>
              <a:tailEnd type="none" w="sm" len="sm"/>
            </a:ln>
          </p:spPr>
        </p:cxnSp>
        <p:sp>
          <p:nvSpPr>
            <p:cNvPr id="13" name="Shape 13"/>
            <p:cNvSpPr/>
            <p:nvPr/>
          </p:nvSpPr>
          <p:spPr>
            <a:xfrm>
              <a:off x="9181476" y="-8467"/>
              <a:ext cx="3007349" cy="6866467"/>
            </a:xfrm>
            <a:custGeom>
              <a:avLst/>
              <a:gdLst/>
              <a:ahLst/>
              <a:cxnLst/>
              <a:rect l="0" t="0" r="0" b="0"/>
              <a:pathLst>
                <a:path w="3007349" h="6866467" extrusionOk="0">
                  <a:moveTo>
                    <a:pt x="2045532" y="0"/>
                  </a:moveTo>
                  <a:lnTo>
                    <a:pt x="3007349" y="0"/>
                  </a:lnTo>
                  <a:lnTo>
                    <a:pt x="3007349" y="6866467"/>
                  </a:lnTo>
                  <a:lnTo>
                    <a:pt x="0" y="6866467"/>
                  </a:lnTo>
                  <a:lnTo>
                    <a:pt x="2045532" y="0"/>
                  </a:lnTo>
                  <a:close/>
                </a:path>
              </a:pathLst>
            </a:custGeom>
            <a:solidFill>
              <a:schemeClr val="accent1">
                <a:alpha val="35686"/>
              </a:schemeClr>
            </a:solidFill>
            <a:ln>
              <a:noFill/>
            </a:ln>
          </p:spPr>
        </p:sp>
        <p:sp>
          <p:nvSpPr>
            <p:cNvPr id="14" name="Shape 14"/>
            <p:cNvSpPr/>
            <p:nvPr/>
          </p:nvSpPr>
          <p:spPr>
            <a:xfrm>
              <a:off x="9603442" y="-8467"/>
              <a:ext cx="2586178" cy="6866467"/>
            </a:xfrm>
            <a:custGeom>
              <a:avLst/>
              <a:gdLst/>
              <a:ahLst/>
              <a:cxnLst/>
              <a:rect l="0" t="0" r="0" b="0"/>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5" name="Shape 15"/>
            <p:cNvSpPr/>
            <p:nvPr/>
          </p:nvSpPr>
          <p:spPr>
            <a:xfrm>
              <a:off x="8932333" y="3048000"/>
              <a:ext cx="3259800" cy="3810000"/>
            </a:xfrm>
            <a:prstGeom prst="triangle">
              <a:avLst>
                <a:gd name="adj" fmla="val 100000"/>
              </a:avLst>
            </a:prstGeom>
            <a:solidFill>
              <a:srgbClr val="374C81">
                <a:alpha val="6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Shape 16"/>
            <p:cNvSpPr/>
            <p:nvPr/>
          </p:nvSpPr>
          <p:spPr>
            <a:xfrm>
              <a:off x="9190612" y="-8467"/>
              <a:ext cx="3000914" cy="6866467"/>
            </a:xfrm>
            <a:custGeom>
              <a:avLst/>
              <a:gdLst/>
              <a:ahLst/>
              <a:cxnLst/>
              <a:rect l="0" t="0" r="0" b="0"/>
              <a:pathLst>
                <a:path w="2858013" h="6866467" extrusionOk="0">
                  <a:moveTo>
                    <a:pt x="0" y="0"/>
                  </a:moveTo>
                  <a:lnTo>
                    <a:pt x="2858013" y="0"/>
                  </a:lnTo>
                  <a:lnTo>
                    <a:pt x="2858013" y="6866467"/>
                  </a:lnTo>
                  <a:lnTo>
                    <a:pt x="2473942" y="6866467"/>
                  </a:lnTo>
                  <a:lnTo>
                    <a:pt x="0" y="0"/>
                  </a:lnTo>
                  <a:close/>
                </a:path>
              </a:pathLst>
            </a:custGeom>
            <a:solidFill>
              <a:srgbClr val="374C81">
                <a:alpha val="49411"/>
              </a:srgbClr>
            </a:solidFill>
            <a:ln>
              <a:noFill/>
            </a:ln>
          </p:spPr>
        </p:sp>
        <p:sp>
          <p:nvSpPr>
            <p:cNvPr id="17" name="Shape 17"/>
            <p:cNvSpPr/>
            <p:nvPr/>
          </p:nvSpPr>
          <p:spPr>
            <a:xfrm>
              <a:off x="10898730" y="-8467"/>
              <a:ext cx="1290094" cy="6858000"/>
            </a:xfrm>
            <a:custGeom>
              <a:avLst/>
              <a:gdLst/>
              <a:ahLst/>
              <a:cxnLst/>
              <a:rect l="0" t="0" r="0" b="0"/>
              <a:pathLst>
                <a:path w="1290094" h="6858000" extrusionOk="0">
                  <a:moveTo>
                    <a:pt x="1019735" y="0"/>
                  </a:moveTo>
                  <a:lnTo>
                    <a:pt x="1290094" y="0"/>
                  </a:lnTo>
                  <a:lnTo>
                    <a:pt x="1290094" y="6858000"/>
                  </a:lnTo>
                  <a:lnTo>
                    <a:pt x="0" y="6858000"/>
                  </a:lnTo>
                  <a:lnTo>
                    <a:pt x="1019735" y="0"/>
                  </a:lnTo>
                  <a:close/>
                </a:path>
              </a:pathLst>
            </a:custGeom>
            <a:solidFill>
              <a:srgbClr val="5963B8">
                <a:alpha val="69411"/>
              </a:srgbClr>
            </a:solidFill>
            <a:ln>
              <a:noFill/>
            </a:ln>
          </p:spPr>
        </p:sp>
        <p:sp>
          <p:nvSpPr>
            <p:cNvPr id="18" name="Shape 18"/>
            <p:cNvSpPr/>
            <p:nvPr/>
          </p:nvSpPr>
          <p:spPr>
            <a:xfrm>
              <a:off x="10938999" y="-8467"/>
              <a:ext cx="1249825" cy="6858000"/>
            </a:xfrm>
            <a:custGeom>
              <a:avLst/>
              <a:gdLst/>
              <a:ahLst/>
              <a:cxnLst/>
              <a:rect l="0" t="0" r="0" b="0"/>
              <a:pathLst>
                <a:path w="1249825" h="6858000" extrusionOk="0">
                  <a:moveTo>
                    <a:pt x="0" y="0"/>
                  </a:moveTo>
                  <a:lnTo>
                    <a:pt x="1249825" y="0"/>
                  </a:lnTo>
                  <a:lnTo>
                    <a:pt x="1249825" y="6858000"/>
                  </a:lnTo>
                  <a:lnTo>
                    <a:pt x="1109382" y="6858000"/>
                  </a:lnTo>
                  <a:lnTo>
                    <a:pt x="0" y="0"/>
                  </a:lnTo>
                  <a:close/>
                </a:path>
              </a:pathLst>
            </a:custGeom>
            <a:solidFill>
              <a:srgbClr val="8FA1CF"/>
            </a:solidFill>
            <a:ln>
              <a:noFill/>
            </a:ln>
          </p:spPr>
        </p:sp>
        <p:sp>
          <p:nvSpPr>
            <p:cNvPr id="19" name="Shape 19"/>
            <p:cNvSpPr/>
            <p:nvPr/>
          </p:nvSpPr>
          <p:spPr>
            <a:xfrm>
              <a:off x="10371666" y="3589867"/>
              <a:ext cx="1817100" cy="3268200"/>
            </a:xfrm>
            <a:prstGeom prst="triangle">
              <a:avLst>
                <a:gd name="adj" fmla="val 100000"/>
              </a:avLst>
            </a:prstGeom>
            <a:solidFill>
              <a:srgbClr val="374C81">
                <a:alpha val="6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Shape 20"/>
            <p:cNvSpPr/>
            <p:nvPr/>
          </p:nvSpPr>
          <p:spPr>
            <a:xfrm>
              <a:off x="0" y="4013200"/>
              <a:ext cx="448800" cy="2844900"/>
            </a:xfrm>
            <a:prstGeom prst="triangle">
              <a:avLst>
                <a:gd name="adj" fmla="val 0"/>
              </a:avLst>
            </a:prstGeom>
            <a:solidFill>
              <a:srgbClr val="072B62">
                <a:alpha val="6941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1" name="Shape 21"/>
          <p:cNvSpPr txBox="1">
            <a:spLocks noGrp="1"/>
          </p:cNvSpPr>
          <p:nvPr>
            <p:ph type="title"/>
          </p:nvPr>
        </p:nvSpPr>
        <p:spPr>
          <a:xfrm>
            <a:off x="555786" y="257216"/>
            <a:ext cx="8992500" cy="13209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22" name="Shape 22"/>
          <p:cNvSpPr txBox="1">
            <a:spLocks noGrp="1"/>
          </p:cNvSpPr>
          <p:nvPr>
            <p:ph type="body" idx="1"/>
          </p:nvPr>
        </p:nvSpPr>
        <p:spPr>
          <a:xfrm>
            <a:off x="513012" y="1719618"/>
            <a:ext cx="9035400" cy="4955100"/>
          </a:xfrm>
          <a:prstGeom prst="rect">
            <a:avLst/>
          </a:prstGeom>
          <a:noFill/>
          <a:ln>
            <a:noFill/>
          </a:ln>
        </p:spPr>
        <p:txBody>
          <a:bodyPr spcFirstLastPara="1" wrap="square" lIns="91425" tIns="45700" rIns="91425" bIns="45700" anchor="t" anchorCtr="0"/>
          <a:lstStyle>
            <a:lvl1pPr marL="457200" marR="0" lvl="0" indent="-457200"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Source Sans Pro"/>
                <a:ea typeface="Source Sans Pro"/>
                <a:cs typeface="Source Sans Pro"/>
                <a:sym typeface="Source Sans Pro"/>
              </a:defRPr>
            </a:lvl1pPr>
            <a:lvl2pPr marL="914400" marR="0" lvl="1" indent="-391160" algn="l" rtl="0">
              <a:lnSpc>
                <a:spcPct val="10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pic>
        <p:nvPicPr>
          <p:cNvPr id="23" name="Shape 23"/>
          <p:cNvPicPr preferRelativeResize="0"/>
          <p:nvPr/>
        </p:nvPicPr>
        <p:blipFill rotWithShape="1">
          <a:blip r:embed="rId19">
            <a:alphaModFix/>
          </a:blip>
          <a:srcRect/>
          <a:stretch/>
        </p:blipFill>
        <p:spPr>
          <a:xfrm>
            <a:off x="9747105" y="0"/>
            <a:ext cx="2377440" cy="2377438"/>
          </a:xfrm>
          <a:prstGeom prst="rect">
            <a:avLst/>
          </a:prstGeom>
          <a:noFill/>
          <a:ln>
            <a:noFill/>
          </a:ln>
        </p:spPr>
      </p:pic>
      <p:sp>
        <p:nvSpPr>
          <p:cNvPr id="24" name="Shape 24"/>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5" r:id="rId6"/>
    <p:sldLayoutId id="2147483656" r:id="rId7"/>
    <p:sldLayoutId id="2147483658" r:id="rId8"/>
    <p:sldLayoutId id="2147483659" r:id="rId9"/>
    <p:sldLayoutId id="2147483660" r:id="rId10"/>
    <p:sldLayoutId id="2147483661" r:id="rId11"/>
    <p:sldLayoutId id="2147483662" r:id="rId12"/>
    <p:sldLayoutId id="2147483663" r:id="rId13"/>
    <p:sldLayoutId id="2147483664" r:id="rId14"/>
    <p:sldLayoutId id="2147483707" r:id="rId15"/>
    <p:sldLayoutId id="2147483709" r:id="rId16"/>
    <p:sldLayoutId id="2147483710"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4.xml.rels><?xml version="1.0" encoding="UTF-8" standalone="yes"?>
<Relationships xmlns="http://schemas.openxmlformats.org/package/2006/relationships"><Relationship Id="rId3" Type="http://schemas.openxmlformats.org/officeDocument/2006/relationships/hyperlink" Target="https://www.surveymonkey.com/r/WNNY92C" TargetMode="External"/><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hyperlink" Target="https://www.surveymonkey.com/r/W3CDLQH"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hyperlink" Target="https://www.surveymonkey.com/r/WNNY92C" TargetMode="External"/><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hyperlink" Target="https://www.surveymonkey.com/r/W3CDLQH"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hyperlink" Target="https://www.surveymonkey.com/r/WNNY92C" TargetMode="External"/><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hyperlink" Target="https://www.surveymonkey.com/r/W3CDLQH"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hyperlink" Target="https://www.surveymonkey.com/r/WNNY92C" TargetMode="External"/><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hyperlink" Target="https://www.surveymonkey.com/r/W3CDLQH"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3" Type="http://schemas.openxmlformats.org/officeDocument/2006/relationships/hyperlink" Target="https://www.surveymonkey.com/r/WNNY92C" TargetMode="External"/><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hyperlink" Target="https://www.surveymonkey.com/r/W3CDLQH" TargetMode="Externa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hyperlink" Target="https://www.surveymonkey.com/r/WNNY92C" TargetMode="External"/><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hyperlink" Target="https://www.surveymonkey.com/r/W3CDLQH"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7.xml.rels><?xml version="1.0" encoding="UTF-8" standalone="yes"?>
<Relationships xmlns="http://schemas.openxmlformats.org/package/2006/relationships"><Relationship Id="rId3" Type="http://schemas.openxmlformats.org/officeDocument/2006/relationships/hyperlink" Target="https://www.surveymonkey.com/r/WNNY92C" TargetMode="External"/><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hyperlink" Target="https://www.surveymonkey.com/r/W3CDLQH" TargetMode="Externa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a:spLocks noGrp="1"/>
          </p:cNvSpPr>
          <p:nvPr>
            <p:ph type="ctrTitle"/>
          </p:nvPr>
        </p:nvSpPr>
        <p:spPr>
          <a:xfrm>
            <a:off x="485401" y="640080"/>
            <a:ext cx="9228600" cy="3035808"/>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72B62"/>
              </a:buClr>
              <a:buSzPts val="4800"/>
              <a:buFont typeface="Georgia"/>
              <a:buNone/>
            </a:pPr>
            <a:r>
              <a:rPr lang="en-US" sz="4000" dirty="0" smtClean="0"/>
              <a:t>Getting to Know the </a:t>
            </a:r>
            <a:br>
              <a:rPr lang="en-US" sz="4000" dirty="0" smtClean="0"/>
            </a:br>
            <a:r>
              <a:rPr lang="en-US" sz="4000" i="1" dirty="0" smtClean="0"/>
              <a:t>Kentucky Academic Standards for Reading and Writing</a:t>
            </a:r>
            <a:r>
              <a:rPr lang="en-US" sz="4000" dirty="0" smtClean="0"/>
              <a:t/>
            </a:r>
            <a:br>
              <a:rPr lang="en-US" sz="4000" dirty="0" smtClean="0"/>
            </a:br>
            <a:endParaRPr sz="4000" b="0" i="0" u="none" strike="noStrike" cap="none" dirty="0">
              <a:solidFill>
                <a:srgbClr val="072B62"/>
              </a:solidFill>
              <a:latin typeface="Georgia"/>
              <a:ea typeface="Georgia"/>
              <a:cs typeface="Georgia"/>
              <a:sym typeface="Georgia"/>
            </a:endParaRPr>
          </a:p>
        </p:txBody>
      </p:sp>
      <p:sp>
        <p:nvSpPr>
          <p:cNvPr id="341" name="Shape 341"/>
          <p:cNvSpPr txBox="1">
            <a:spLocks noGrp="1"/>
          </p:cNvSpPr>
          <p:nvPr>
            <p:ph type="subTitle" idx="1"/>
          </p:nvPr>
        </p:nvSpPr>
        <p:spPr>
          <a:xfrm>
            <a:off x="458100" y="4169664"/>
            <a:ext cx="9088236" cy="1261872"/>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D2BD24"/>
              </a:buClr>
              <a:buSzPts val="2800"/>
              <a:buFont typeface="Noto Sans Symbols"/>
              <a:buNone/>
            </a:pPr>
            <a:r>
              <a:rPr lang="en-US" sz="4000" b="0" i="0" u="none" strike="noStrike" cap="none" dirty="0" smtClean="0">
                <a:solidFill>
                  <a:srgbClr val="7F7F7F"/>
                </a:solidFill>
                <a:latin typeface="Georgia" panose="02040502050405020303" pitchFamily="18" charset="0"/>
                <a:sym typeface="Source Sans Pro"/>
              </a:rPr>
              <a:t>Module 1: Section 1A</a:t>
            </a:r>
          </a:p>
          <a:p>
            <a:pPr marL="0" marR="0" lvl="0" indent="0" rtl="0">
              <a:lnSpc>
                <a:spcPct val="100000"/>
              </a:lnSpc>
              <a:spcBef>
                <a:spcPts val="0"/>
              </a:spcBef>
              <a:spcAft>
                <a:spcPts val="0"/>
              </a:spcAft>
              <a:buClr>
                <a:srgbClr val="D2BD24"/>
              </a:buClr>
              <a:buSzPts val="2800"/>
              <a:buFont typeface="Noto Sans Symbols"/>
              <a:buNone/>
            </a:pPr>
            <a:r>
              <a:rPr lang="en-US" sz="4000" dirty="0" smtClean="0">
                <a:latin typeface="Georgia" panose="02040502050405020303" pitchFamily="18" charset="0"/>
              </a:rPr>
              <a:t>Revision Process Overview</a:t>
            </a:r>
            <a:endParaRPr sz="4000" b="0" i="0" u="none" strike="noStrike" cap="none" dirty="0">
              <a:solidFill>
                <a:srgbClr val="7F7F7F"/>
              </a:solidFill>
              <a:latin typeface="Georgia" panose="02040502050405020303" pitchFamily="18" charset="0"/>
              <a:sym typeface="Source Sans Pro"/>
            </a:endParaRPr>
          </a:p>
        </p:txBody>
      </p:sp>
    </p:spTree>
    <p:extLst>
      <p:ext uri="{BB962C8B-B14F-4D97-AF65-F5344CB8AC3E}">
        <p14:creationId xmlns:p14="http://schemas.microsoft.com/office/powerpoint/2010/main" val="6329980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a:spLocks noGrp="1"/>
          </p:cNvSpPr>
          <p:nvPr>
            <p:ph type="ctrTitle"/>
          </p:nvPr>
        </p:nvSpPr>
        <p:spPr>
          <a:xfrm>
            <a:off x="485401" y="640080"/>
            <a:ext cx="9228600" cy="3035808"/>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72B62"/>
              </a:buClr>
              <a:buSzPts val="4800"/>
              <a:buFont typeface="Georgia"/>
              <a:buNone/>
            </a:pPr>
            <a:r>
              <a:rPr lang="en-US" sz="4000" dirty="0" smtClean="0"/>
              <a:t>Getting to Know the </a:t>
            </a:r>
            <a:br>
              <a:rPr lang="en-US" sz="4000" dirty="0" smtClean="0"/>
            </a:br>
            <a:r>
              <a:rPr lang="en-US" sz="4000" i="1" dirty="0" smtClean="0"/>
              <a:t>Kentucky Academic Standards for Reading and Writing</a:t>
            </a:r>
            <a:r>
              <a:rPr lang="en-US" sz="4000" dirty="0" smtClean="0"/>
              <a:t/>
            </a:r>
            <a:br>
              <a:rPr lang="en-US" sz="4000" dirty="0" smtClean="0"/>
            </a:br>
            <a:endParaRPr sz="4000" b="0" i="0" u="none" strike="noStrike" cap="none" dirty="0">
              <a:solidFill>
                <a:srgbClr val="072B62"/>
              </a:solidFill>
              <a:latin typeface="Georgia"/>
              <a:ea typeface="Georgia"/>
              <a:cs typeface="Georgia"/>
              <a:sym typeface="Georgia"/>
            </a:endParaRPr>
          </a:p>
        </p:txBody>
      </p:sp>
      <p:sp>
        <p:nvSpPr>
          <p:cNvPr id="341" name="Shape 341"/>
          <p:cNvSpPr txBox="1">
            <a:spLocks noGrp="1"/>
          </p:cNvSpPr>
          <p:nvPr>
            <p:ph type="subTitle" idx="1"/>
          </p:nvPr>
        </p:nvSpPr>
        <p:spPr>
          <a:xfrm>
            <a:off x="458100" y="4169664"/>
            <a:ext cx="9088236" cy="1261872"/>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D2BD24"/>
              </a:buClr>
              <a:buSzPts val="2800"/>
              <a:buFont typeface="Noto Sans Symbols"/>
              <a:buNone/>
            </a:pPr>
            <a:r>
              <a:rPr lang="en-US" sz="4000" b="0" i="0" u="none" strike="noStrike" cap="none" dirty="0" smtClean="0">
                <a:solidFill>
                  <a:srgbClr val="7F7F7F"/>
                </a:solidFill>
                <a:latin typeface="Georgia" panose="02040502050405020303" pitchFamily="18" charset="0"/>
                <a:sym typeface="Source Sans Pro"/>
              </a:rPr>
              <a:t>Module 1: Section 1B</a:t>
            </a:r>
          </a:p>
          <a:p>
            <a:pPr marL="0" marR="0" lvl="0" indent="0" rtl="0">
              <a:lnSpc>
                <a:spcPct val="100000"/>
              </a:lnSpc>
              <a:spcBef>
                <a:spcPts val="0"/>
              </a:spcBef>
              <a:spcAft>
                <a:spcPts val="0"/>
              </a:spcAft>
              <a:buClr>
                <a:srgbClr val="D2BD24"/>
              </a:buClr>
              <a:buSzPts val="2800"/>
              <a:buFont typeface="Noto Sans Symbols"/>
              <a:buNone/>
            </a:pPr>
            <a:r>
              <a:rPr lang="en-US" sz="4000" b="0" i="0" u="none" strike="noStrike" cap="none" dirty="0" smtClean="0">
                <a:solidFill>
                  <a:srgbClr val="7F7F7F"/>
                </a:solidFill>
                <a:latin typeface="Georgia" panose="02040502050405020303" pitchFamily="18" charset="0"/>
                <a:sym typeface="Source Sans Pro"/>
              </a:rPr>
              <a:t>Understanding the Architecture</a:t>
            </a:r>
          </a:p>
          <a:p>
            <a:pPr marL="0" marR="0" lvl="0" indent="0" rtl="0">
              <a:lnSpc>
                <a:spcPct val="100000"/>
              </a:lnSpc>
              <a:spcBef>
                <a:spcPts val="0"/>
              </a:spcBef>
              <a:spcAft>
                <a:spcPts val="0"/>
              </a:spcAft>
              <a:buClr>
                <a:srgbClr val="D2BD24"/>
              </a:buClr>
              <a:buSzPts val="2800"/>
              <a:buFont typeface="Noto Sans Symbols"/>
              <a:buNone/>
            </a:pPr>
            <a:endParaRPr sz="4000" b="0" i="0" u="none" strike="noStrike" cap="none" dirty="0">
              <a:solidFill>
                <a:srgbClr val="7F7F7F"/>
              </a:solidFill>
              <a:latin typeface="Georgia" panose="02040502050405020303" pitchFamily="18" charset="0"/>
              <a:sym typeface="Source Sans Pro"/>
            </a:endParaRPr>
          </a:p>
        </p:txBody>
      </p:sp>
    </p:spTree>
    <p:extLst>
      <p:ext uri="{BB962C8B-B14F-4D97-AF65-F5344CB8AC3E}">
        <p14:creationId xmlns:p14="http://schemas.microsoft.com/office/powerpoint/2010/main" val="283865822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Module 1 Goals:</a:t>
            </a:r>
            <a:endParaRPr lang="en-US" dirty="0"/>
          </a:p>
        </p:txBody>
      </p:sp>
      <p:sp>
        <p:nvSpPr>
          <p:cNvPr id="3" name="Text Placeholder 2"/>
          <p:cNvSpPr>
            <a:spLocks noGrp="1"/>
          </p:cNvSpPr>
          <p:nvPr>
            <p:ph type="body" sz="quarter" idx="13"/>
          </p:nvPr>
        </p:nvSpPr>
        <p:spPr>
          <a:xfrm>
            <a:off x="0" y="1028700"/>
            <a:ext cx="12192000" cy="5829299"/>
          </a:xfrm>
        </p:spPr>
        <p:txBody>
          <a:bodyPr/>
          <a:lstStyle/>
          <a:p>
            <a:r>
              <a:rPr lang="en-US" sz="2900" dirty="0" smtClean="0"/>
              <a:t>Build a shared understanding of the KAS for Reading and Writing document.</a:t>
            </a:r>
          </a:p>
          <a:p>
            <a:r>
              <a:rPr lang="en-US" sz="2900" dirty="0" smtClean="0"/>
              <a:t>Strengthen the connection between the components of the KAS for Reading and Writing and the way those components can support teachers in the process of designing standards-aligned instruction and grade-level assignments. </a:t>
            </a:r>
          </a:p>
          <a:p>
            <a:r>
              <a:rPr lang="en-US" sz="2900" dirty="0" smtClean="0"/>
              <a:t>Experience how the changes in the KAS for Reading and Writing can and will be reflected in student experiences within Kentucky classrooms. </a:t>
            </a:r>
          </a:p>
          <a:p>
            <a:r>
              <a:rPr lang="en-US" sz="2900" dirty="0" smtClean="0"/>
              <a:t>Identify and prioritize areas where future professional learning opportunities will be needed in the implementation process with the new KAS for Reading and Writing and discuss plans to address those areas.</a:t>
            </a:r>
            <a:endParaRPr lang="en-US" sz="2900" dirty="0"/>
          </a:p>
        </p:txBody>
      </p:sp>
      <p:sp>
        <p:nvSpPr>
          <p:cNvPr id="4" name="Slide Number Placeholder 3"/>
          <p:cNvSpPr>
            <a:spLocks noGrp="1"/>
          </p:cNvSpPr>
          <p:nvPr>
            <p:ph type="sldNum" sz="quarter" idx="12"/>
          </p:nvPr>
        </p:nvSpPr>
        <p:spPr/>
        <p:txBody>
          <a:bodyPr/>
          <a:lstStyle/>
          <a:p>
            <a:fld id="{91BD7323-49BF-4C97-8773-5EC64C492009}" type="slidenum">
              <a:rPr lang="en-US" smtClean="0"/>
              <a:t>100</a:t>
            </a:fld>
            <a:endParaRPr lang="en-US"/>
          </a:p>
        </p:txBody>
      </p:sp>
    </p:spTree>
    <p:extLst>
      <p:ext uri="{BB962C8B-B14F-4D97-AF65-F5344CB8AC3E}">
        <p14:creationId xmlns:p14="http://schemas.microsoft.com/office/powerpoint/2010/main" val="426626815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1"/>
            <a:ext cx="8596668" cy="800100"/>
          </a:xfrm>
        </p:spPr>
        <p:txBody>
          <a:bodyPr/>
          <a:lstStyle/>
          <a:p>
            <a:r>
              <a:rPr lang="en-US" dirty="0" smtClean="0"/>
              <a:t>Module Wrap Up</a:t>
            </a:r>
            <a:endParaRPr lang="en-US" dirty="0"/>
          </a:p>
        </p:txBody>
      </p:sp>
      <p:sp>
        <p:nvSpPr>
          <p:cNvPr id="3" name="Text Placeholder 2"/>
          <p:cNvSpPr>
            <a:spLocks noGrp="1"/>
          </p:cNvSpPr>
          <p:nvPr>
            <p:ph type="body" sz="quarter" idx="13"/>
          </p:nvPr>
        </p:nvSpPr>
        <p:spPr>
          <a:xfrm>
            <a:off x="0" y="800100"/>
            <a:ext cx="12192000" cy="6057899"/>
          </a:xfrm>
        </p:spPr>
        <p:txBody>
          <a:bodyPr/>
          <a:lstStyle/>
          <a:p>
            <a:r>
              <a:rPr lang="en-US" sz="2800" dirty="0"/>
              <a:t>Module 1: Getting to Know the</a:t>
            </a:r>
            <a:r>
              <a:rPr lang="en-US" sz="2800" i="1" dirty="0"/>
              <a:t> Kentucky Academic Standards (KAS) for Reading and Writing</a:t>
            </a:r>
            <a:endParaRPr lang="en-US" sz="2800" dirty="0"/>
          </a:p>
          <a:p>
            <a:pPr lvl="1"/>
            <a:r>
              <a:rPr lang="en-US" sz="2400" dirty="0"/>
              <a:t>Section 1A:  Revision Process Overview </a:t>
            </a:r>
          </a:p>
          <a:p>
            <a:pPr lvl="1"/>
            <a:r>
              <a:rPr lang="en-US" sz="2400" dirty="0"/>
              <a:t>Section 1B:  Understanding the Architecture</a:t>
            </a:r>
          </a:p>
          <a:p>
            <a:pPr lvl="1"/>
            <a:r>
              <a:rPr lang="en-US" sz="2400" dirty="0"/>
              <a:t>Section 1C:  Deeper Dive into the Interdisciplinary Literacy Practices</a:t>
            </a:r>
          </a:p>
          <a:p>
            <a:pPr lvl="1"/>
            <a:r>
              <a:rPr lang="en-US" sz="2400" dirty="0"/>
              <a:t>Section 1D:  Spotlight: Unpacking Multidimensionality</a:t>
            </a:r>
          </a:p>
          <a:p>
            <a:pPr lvl="1"/>
            <a:r>
              <a:rPr lang="en-US" sz="2400" dirty="0"/>
              <a:t>Section 1E:  Spotlight: Early </a:t>
            </a:r>
            <a:r>
              <a:rPr lang="en-US" sz="2400" dirty="0" smtClean="0"/>
              <a:t>Literacy</a:t>
            </a:r>
            <a:endParaRPr lang="en-US" sz="2400" dirty="0"/>
          </a:p>
          <a:p>
            <a:pPr lvl="1"/>
            <a:r>
              <a:rPr lang="en-US" sz="2400" dirty="0"/>
              <a:t>Section 1F:  Additional Instructional Implications</a:t>
            </a:r>
          </a:p>
          <a:p>
            <a:pPr lvl="1"/>
            <a:r>
              <a:rPr lang="en-US" sz="2400" dirty="0"/>
              <a:t>Section 1G:  Wrap up of Module 1 &amp; Next </a:t>
            </a:r>
            <a:r>
              <a:rPr lang="en-US" sz="2400" dirty="0" smtClean="0"/>
              <a:t>Steps</a:t>
            </a:r>
          </a:p>
          <a:p>
            <a:r>
              <a:rPr lang="en-US" sz="2800" dirty="0"/>
              <a:t>These sessions are intended to support the successful transition to and implementation of the </a:t>
            </a:r>
            <a:r>
              <a:rPr lang="en-US" sz="2800" i="1" dirty="0"/>
              <a:t>Kentucky Academic Standards (KAS) for Reading and Writing</a:t>
            </a:r>
            <a:r>
              <a:rPr lang="en-US" sz="2800" dirty="0"/>
              <a:t> in classrooms across the state. </a:t>
            </a:r>
          </a:p>
          <a:p>
            <a:pPr marL="0" indent="0">
              <a:buNone/>
            </a:pPr>
            <a:endParaRPr lang="en-US" sz="2800" dirty="0"/>
          </a:p>
        </p:txBody>
      </p:sp>
      <p:sp>
        <p:nvSpPr>
          <p:cNvPr id="4" name="Slide Number Placeholder 3"/>
          <p:cNvSpPr>
            <a:spLocks noGrp="1"/>
          </p:cNvSpPr>
          <p:nvPr>
            <p:ph type="sldNum" sz="quarter" idx="12"/>
          </p:nvPr>
        </p:nvSpPr>
        <p:spPr/>
        <p:txBody>
          <a:bodyPr/>
          <a:lstStyle/>
          <a:p>
            <a:fld id="{91BD7323-49BF-4C97-8773-5EC64C492009}" type="slidenum">
              <a:rPr lang="en-US" smtClean="0"/>
              <a:t>101</a:t>
            </a:fld>
            <a:endParaRPr lang="en-US"/>
          </a:p>
        </p:txBody>
      </p:sp>
    </p:spTree>
    <p:extLst>
      <p:ext uri="{BB962C8B-B14F-4D97-AF65-F5344CB8AC3E}">
        <p14:creationId xmlns:p14="http://schemas.microsoft.com/office/powerpoint/2010/main" val="115183852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1"/>
            <a:ext cx="8596668" cy="819150"/>
          </a:xfrm>
        </p:spPr>
        <p:txBody>
          <a:bodyPr/>
          <a:lstStyle/>
          <a:p>
            <a:r>
              <a:rPr lang="en-US" dirty="0" smtClean="0"/>
              <a:t>Consider:</a:t>
            </a:r>
            <a:endParaRPr lang="en-US" dirty="0"/>
          </a:p>
        </p:txBody>
      </p:sp>
      <p:sp>
        <p:nvSpPr>
          <p:cNvPr id="3" name="Text Placeholder 2"/>
          <p:cNvSpPr>
            <a:spLocks noGrp="1"/>
          </p:cNvSpPr>
          <p:nvPr>
            <p:ph type="body" sz="quarter" idx="13"/>
          </p:nvPr>
        </p:nvSpPr>
        <p:spPr>
          <a:xfrm>
            <a:off x="0" y="1009650"/>
            <a:ext cx="9744501" cy="5848350"/>
          </a:xfrm>
        </p:spPr>
        <p:txBody>
          <a:bodyPr/>
          <a:lstStyle/>
          <a:p>
            <a:r>
              <a:rPr lang="en-US" dirty="0" smtClean="0"/>
              <a:t>How effective was Module 1 in meeting its goals? Most effective components? Least?</a:t>
            </a:r>
          </a:p>
          <a:p>
            <a:r>
              <a:rPr lang="en-US" dirty="0" smtClean="0"/>
              <a:t>During </a:t>
            </a:r>
            <a:r>
              <a:rPr lang="en-US" dirty="0"/>
              <a:t>the implementation process, in </a:t>
            </a:r>
            <a:r>
              <a:rPr lang="en-US" dirty="0" smtClean="0"/>
              <a:t>what </a:t>
            </a:r>
            <a:r>
              <a:rPr lang="en-US" dirty="0"/>
              <a:t>areas do you foresee you/teachers might need additional instructional support</a:t>
            </a:r>
            <a:r>
              <a:rPr lang="en-US" dirty="0" smtClean="0"/>
              <a:t>? Additional content support?</a:t>
            </a:r>
          </a:p>
          <a:p>
            <a:r>
              <a:rPr lang="en-US" dirty="0"/>
              <a:t>What supports will </a:t>
            </a:r>
            <a:r>
              <a:rPr lang="en-US" dirty="0" smtClean="0"/>
              <a:t>you/teachers </a:t>
            </a:r>
            <a:r>
              <a:rPr lang="en-US" dirty="0"/>
              <a:t>need in your </a:t>
            </a:r>
            <a:r>
              <a:rPr lang="en-US" dirty="0" smtClean="0"/>
              <a:t>school(s) </a:t>
            </a:r>
            <a:r>
              <a:rPr lang="en-US" dirty="0"/>
              <a:t>to make implementation successful? </a:t>
            </a:r>
          </a:p>
          <a:p>
            <a:endParaRPr lang="en-US" dirty="0"/>
          </a:p>
          <a:p>
            <a:endParaRPr lang="en-US" dirty="0"/>
          </a:p>
        </p:txBody>
      </p:sp>
      <p:sp>
        <p:nvSpPr>
          <p:cNvPr id="4" name="Slide Number Placeholder 3"/>
          <p:cNvSpPr>
            <a:spLocks noGrp="1"/>
          </p:cNvSpPr>
          <p:nvPr>
            <p:ph type="sldNum" sz="quarter" idx="12"/>
          </p:nvPr>
        </p:nvSpPr>
        <p:spPr/>
        <p:txBody>
          <a:bodyPr/>
          <a:lstStyle/>
          <a:p>
            <a:fld id="{91BD7323-49BF-4C97-8773-5EC64C492009}" type="slidenum">
              <a:rPr lang="en-US" smtClean="0"/>
              <a:t>102</a:t>
            </a:fld>
            <a:endParaRPr lang="en-US"/>
          </a:p>
        </p:txBody>
      </p:sp>
    </p:spTree>
    <p:extLst>
      <p:ext uri="{BB962C8B-B14F-4D97-AF65-F5344CB8AC3E}">
        <p14:creationId xmlns:p14="http://schemas.microsoft.com/office/powerpoint/2010/main" val="229914585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Planning for Next Steps</a:t>
            </a:r>
            <a:endParaRPr lang="en-US" dirty="0"/>
          </a:p>
        </p:txBody>
      </p:sp>
      <p:sp>
        <p:nvSpPr>
          <p:cNvPr id="3" name="Text Placeholder 2"/>
          <p:cNvSpPr>
            <a:spLocks noGrp="1"/>
          </p:cNvSpPr>
          <p:nvPr>
            <p:ph type="body" sz="quarter" idx="13"/>
          </p:nvPr>
        </p:nvSpPr>
        <p:spPr>
          <a:xfrm>
            <a:off x="276226" y="1352550"/>
            <a:ext cx="9468276" cy="5322225"/>
          </a:xfrm>
        </p:spPr>
        <p:txBody>
          <a:bodyPr/>
          <a:lstStyle/>
          <a:p>
            <a:r>
              <a:rPr lang="en-US" dirty="0" smtClean="0"/>
              <a:t>Where do we go from here? </a:t>
            </a:r>
          </a:p>
          <a:p>
            <a:r>
              <a:rPr lang="en-US" dirty="0"/>
              <a:t>The implementation of the </a:t>
            </a:r>
            <a:r>
              <a:rPr lang="en-US" i="1" dirty="0"/>
              <a:t>KAS for Reading and Writing</a:t>
            </a:r>
            <a:r>
              <a:rPr lang="en-US" dirty="0"/>
              <a:t> will mean that there are changes for educators across the state.  </a:t>
            </a:r>
            <a:endParaRPr lang="en-US" dirty="0" smtClean="0"/>
          </a:p>
          <a:p>
            <a:r>
              <a:rPr lang="en-US" dirty="0" smtClean="0"/>
              <a:t>Districts </a:t>
            </a:r>
            <a:r>
              <a:rPr lang="en-US" dirty="0"/>
              <a:t>and schools will need to prepare and prioritize the next steps in the implementation </a:t>
            </a:r>
            <a:r>
              <a:rPr lang="en-US" dirty="0" smtClean="0"/>
              <a:t>process.</a:t>
            </a:r>
          </a:p>
          <a:p>
            <a:r>
              <a:rPr lang="en-US" dirty="0" smtClean="0"/>
              <a:t>Begin the Pain-Gain Map.</a:t>
            </a:r>
            <a:endParaRPr lang="en-US" dirty="0"/>
          </a:p>
        </p:txBody>
      </p:sp>
      <p:sp>
        <p:nvSpPr>
          <p:cNvPr id="4" name="Slide Number Placeholder 3"/>
          <p:cNvSpPr>
            <a:spLocks noGrp="1"/>
          </p:cNvSpPr>
          <p:nvPr>
            <p:ph type="sldNum" sz="quarter" idx="12"/>
          </p:nvPr>
        </p:nvSpPr>
        <p:spPr/>
        <p:txBody>
          <a:bodyPr/>
          <a:lstStyle/>
          <a:p>
            <a:fld id="{91BD7323-49BF-4C97-8773-5EC64C492009}" type="slidenum">
              <a:rPr lang="en-US" smtClean="0"/>
              <a:t>103</a:t>
            </a:fld>
            <a:endParaRPr lang="en-US"/>
          </a:p>
        </p:txBody>
      </p:sp>
    </p:spTree>
    <p:extLst>
      <p:ext uri="{BB962C8B-B14F-4D97-AF65-F5344CB8AC3E}">
        <p14:creationId xmlns:p14="http://schemas.microsoft.com/office/powerpoint/2010/main" val="10412180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End Slide for Module 1</a:t>
            </a:r>
            <a:endParaRPr lang="en-US" dirty="0"/>
          </a:p>
        </p:txBody>
      </p:sp>
      <p:sp>
        <p:nvSpPr>
          <p:cNvPr id="4" name="Slide Number Placeholder 3"/>
          <p:cNvSpPr>
            <a:spLocks noGrp="1"/>
          </p:cNvSpPr>
          <p:nvPr>
            <p:ph type="sldNum" idx="12"/>
          </p:nvPr>
        </p:nvSpPr>
        <p:spPr/>
        <p:txBody>
          <a:bodyPr/>
          <a:lstStyle/>
          <a:p>
            <a:fld id="{91BD7323-49BF-4C97-8773-5EC64C492009}" type="slidenum">
              <a:rPr lang="en-US" smtClean="0"/>
              <a:t>104</a:t>
            </a:fld>
            <a:endParaRPr lang="en-US"/>
          </a:p>
        </p:txBody>
      </p:sp>
      <p:sp>
        <p:nvSpPr>
          <p:cNvPr id="3" name="Text Placeholder 2" hidden="1"/>
          <p:cNvSpPr>
            <a:spLocks noGrp="1"/>
          </p:cNvSpPr>
          <p:nvPr>
            <p:ph type="body" idx="1"/>
          </p:nvPr>
        </p:nvSpPr>
        <p:spPr/>
        <p:txBody>
          <a:bodyPr/>
          <a:lstStyle/>
          <a:p>
            <a:endParaRPr lang="en-US"/>
          </a:p>
        </p:txBody>
      </p:sp>
      <p:pic>
        <p:nvPicPr>
          <p:cNvPr id="1026" name="Picture 2" descr="https://lh4.googleusercontent.com/T8N5UyWlK58lPsBXK5Ci3fgKI2IWUH4Xyan81_udqmjFnbuQnw70kT3wyUX2htf--vKACthcVzMdpO1COcAddj2uCAZ27am6qbhV3OF8VTIaEqlg74rsKYihBSkozXEXYEhNU5uvf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0766" y="0"/>
            <a:ext cx="2061234" cy="20612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 y="0"/>
            <a:ext cx="9372600" cy="5262979"/>
          </a:xfrm>
          <a:prstGeom prst="rect">
            <a:avLst/>
          </a:prstGeom>
        </p:spPr>
        <p:txBody>
          <a:bodyPr wrap="square">
            <a:spAutoFit/>
          </a:bodyPr>
          <a:lstStyle/>
          <a:p>
            <a:r>
              <a:rPr lang="en-US" sz="2400" dirty="0" smtClean="0">
                <a:latin typeface="Calibri" panose="020F0502020204030204" pitchFamily="34" charset="0"/>
                <a:cs typeface="Calibri" panose="020F0502020204030204" pitchFamily="34" charset="0"/>
              </a:rPr>
              <a:t>This is the end of Module 1: Getting to Know the </a:t>
            </a:r>
            <a:r>
              <a:rPr lang="en-US" sz="2400" i="1" dirty="0" smtClean="0">
                <a:latin typeface="Calibri" panose="020F0502020204030204" pitchFamily="34" charset="0"/>
                <a:cs typeface="Calibri" panose="020F0502020204030204" pitchFamily="34" charset="0"/>
              </a:rPr>
              <a:t>KAS for Reading and Writing</a:t>
            </a:r>
            <a:r>
              <a:rPr lang="en-US" sz="2400" dirty="0" smtClean="0">
                <a:latin typeface="Calibri" panose="020F0502020204030204" pitchFamily="34" charset="0"/>
                <a:cs typeface="Calibri" panose="020F0502020204030204" pitchFamily="34" charset="0"/>
              </a:rPr>
              <a:t>. </a:t>
            </a:r>
            <a:endParaRPr lang="en-US" sz="2400" dirty="0" smtClean="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r>
              <a:rPr lang="en-US" sz="2400" dirty="0"/>
              <a:t>The KDE needs your feedback on the effectiveness of this module, the learning platform and how the consultants may best support you as you take the next steps in the implementation process. Feedback from </a:t>
            </a:r>
            <a:r>
              <a:rPr lang="en-US" sz="2400" dirty="0" smtClean="0"/>
              <a:t>the surveys </a:t>
            </a:r>
            <a:r>
              <a:rPr lang="en-US" sz="2400" dirty="0"/>
              <a:t>will be used by the KDE to plan and prepare future professional learning.</a:t>
            </a:r>
          </a:p>
          <a:p>
            <a:endParaRPr lang="en-US" sz="2400" dirty="0"/>
          </a:p>
          <a:p>
            <a:r>
              <a:rPr lang="en-US" sz="2400" dirty="0"/>
              <a:t>Teacher survey:</a:t>
            </a:r>
          </a:p>
          <a:p>
            <a:r>
              <a:rPr lang="en-US" sz="2400" dirty="0">
                <a:hlinkClick r:id="rId3"/>
              </a:rPr>
              <a:t>https://www.surveymonkey.com/r/WNNY92C</a:t>
            </a:r>
            <a:endParaRPr lang="en-US" sz="2400" dirty="0"/>
          </a:p>
          <a:p>
            <a:r>
              <a:rPr lang="en-US" sz="2400" dirty="0"/>
              <a:t>School/District Leader survey: </a:t>
            </a:r>
            <a:endParaRPr lang="en-US" sz="2400" dirty="0">
              <a:solidFill>
                <a:srgbClr val="333333"/>
              </a:solidFill>
              <a:latin typeface="&amp;quot"/>
            </a:endParaRPr>
          </a:p>
          <a:p>
            <a:r>
              <a:rPr lang="en-US" sz="2400" dirty="0">
                <a:solidFill>
                  <a:srgbClr val="333333"/>
                </a:solidFill>
                <a:latin typeface="&amp;quot"/>
                <a:hlinkClick r:id="rId4"/>
              </a:rPr>
              <a:t>https://www.surveymonkey.com/r/W3CDLQH</a:t>
            </a:r>
            <a:endParaRPr lang="en-US" sz="2400" dirty="0">
              <a:solidFill>
                <a:srgbClr val="333333"/>
              </a:solidFill>
              <a:latin typeface="&amp;quot"/>
            </a:endParaRPr>
          </a:p>
          <a:p>
            <a:endParaRPr lang="en-US" sz="2400" dirty="0">
              <a:solidFill>
                <a:srgbClr val="333333"/>
              </a:solidFill>
              <a:latin typeface="&amp;quot"/>
            </a:endParaRPr>
          </a:p>
        </p:txBody>
      </p:sp>
    </p:spTree>
    <p:extLst>
      <p:ext uri="{BB962C8B-B14F-4D97-AF65-F5344CB8AC3E}">
        <p14:creationId xmlns:p14="http://schemas.microsoft.com/office/powerpoint/2010/main" val="42436584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Norms</a:t>
            </a:r>
            <a:endParaRPr lang="en-US" dirty="0"/>
          </a:p>
        </p:txBody>
      </p:sp>
      <p:sp>
        <p:nvSpPr>
          <p:cNvPr id="3" name="Text Placeholder 2"/>
          <p:cNvSpPr>
            <a:spLocks noGrp="1"/>
          </p:cNvSpPr>
          <p:nvPr>
            <p:ph type="body" sz="quarter" idx="13"/>
          </p:nvPr>
        </p:nvSpPr>
        <p:spPr>
          <a:xfrm>
            <a:off x="555786" y="1224951"/>
            <a:ext cx="9188715" cy="5449824"/>
          </a:xfrm>
        </p:spPr>
        <p:txBody>
          <a:bodyPr/>
          <a:lstStyle/>
          <a:p>
            <a:pPr>
              <a:buFont typeface="Arial" panose="020B0604020202020204" pitchFamily="34" charset="0"/>
              <a:buChar char="•"/>
            </a:pPr>
            <a:r>
              <a:rPr lang="en-US" dirty="0" smtClean="0"/>
              <a:t>Assume best intentions.</a:t>
            </a:r>
          </a:p>
          <a:p>
            <a:pPr>
              <a:buFont typeface="Arial" panose="020B0604020202020204" pitchFamily="34" charset="0"/>
              <a:buChar char="•"/>
            </a:pPr>
            <a:r>
              <a:rPr lang="en-US" dirty="0" smtClean="0"/>
              <a:t>Listen carefully to one another.</a:t>
            </a:r>
          </a:p>
          <a:p>
            <a:pPr>
              <a:buFont typeface="Arial" panose="020B0604020202020204" pitchFamily="34" charset="0"/>
              <a:buChar char="•"/>
            </a:pPr>
            <a:r>
              <a:rPr lang="en-US" dirty="0" smtClean="0"/>
              <a:t>Be open to new ideas.</a:t>
            </a:r>
          </a:p>
          <a:p>
            <a:pPr>
              <a:buFont typeface="Arial" panose="020B0604020202020204" pitchFamily="34" charset="0"/>
              <a:buChar char="•"/>
            </a:pPr>
            <a:r>
              <a:rPr lang="en-US" dirty="0" smtClean="0"/>
              <a:t>Be open to working outside your comfort zone.</a:t>
            </a:r>
          </a:p>
          <a:p>
            <a:pPr>
              <a:buFont typeface="Arial" panose="020B0604020202020204" pitchFamily="34" charset="0"/>
              <a:buChar char="•"/>
            </a:pPr>
            <a:r>
              <a:rPr lang="en-US" dirty="0" smtClean="0"/>
              <a:t>Ask questions.</a:t>
            </a:r>
          </a:p>
          <a:p>
            <a:pPr>
              <a:buFont typeface="Arial" panose="020B0604020202020204" pitchFamily="34" charset="0"/>
              <a:buChar char="•"/>
            </a:pPr>
            <a:r>
              <a:rPr lang="en-US" dirty="0" smtClean="0"/>
              <a:t>Allow a chance for everyone to participate.</a:t>
            </a:r>
            <a:endParaRPr lang="en-US" dirty="0"/>
          </a:p>
        </p:txBody>
      </p:sp>
      <p:sp>
        <p:nvSpPr>
          <p:cNvPr id="4" name="Slide Number Placeholder 3"/>
          <p:cNvSpPr>
            <a:spLocks noGrp="1"/>
          </p:cNvSpPr>
          <p:nvPr>
            <p:ph type="sldNum" sz="quarter" idx="12"/>
          </p:nvPr>
        </p:nvSpPr>
        <p:spPr/>
        <p:txBody>
          <a:bodyPr/>
          <a:lstStyle/>
          <a:p>
            <a:fld id="{91BD7323-49BF-4C97-8773-5EC64C492009}" type="slidenum">
              <a:rPr lang="en-US" smtClean="0"/>
              <a:t>11</a:t>
            </a:fld>
            <a:endParaRPr lang="en-US"/>
          </a:p>
        </p:txBody>
      </p:sp>
    </p:spTree>
    <p:extLst>
      <p:ext uri="{BB962C8B-B14F-4D97-AF65-F5344CB8AC3E}">
        <p14:creationId xmlns:p14="http://schemas.microsoft.com/office/powerpoint/2010/main" val="18896106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822628"/>
          </a:xfrm>
        </p:spPr>
        <p:txBody>
          <a:bodyPr/>
          <a:lstStyle/>
          <a:p>
            <a:r>
              <a:rPr lang="en-US" dirty="0" smtClean="0"/>
              <a:t>Section 1B Learning Goals</a:t>
            </a:r>
            <a:endParaRPr lang="en-US" dirty="0"/>
          </a:p>
        </p:txBody>
      </p:sp>
      <p:sp>
        <p:nvSpPr>
          <p:cNvPr id="3" name="Text Placeholder 2"/>
          <p:cNvSpPr>
            <a:spLocks noGrp="1"/>
          </p:cNvSpPr>
          <p:nvPr>
            <p:ph type="body" sz="quarter" idx="13"/>
          </p:nvPr>
        </p:nvSpPr>
        <p:spPr>
          <a:xfrm>
            <a:off x="1" y="1421176"/>
            <a:ext cx="9849080" cy="5436824"/>
          </a:xfrm>
        </p:spPr>
        <p:txBody>
          <a:bodyPr/>
          <a:lstStyle/>
          <a:p>
            <a:r>
              <a:rPr lang="en-US" sz="3100" dirty="0"/>
              <a:t>Build a shared understanding of </a:t>
            </a:r>
            <a:r>
              <a:rPr lang="en-US" sz="3100" dirty="0" smtClean="0"/>
              <a:t>the architecture: </a:t>
            </a:r>
          </a:p>
          <a:p>
            <a:pPr marL="1200150" lvl="1" indent="-742950">
              <a:buFont typeface="+mj-lt"/>
              <a:buAutoNum type="alphaLcPeriod"/>
            </a:pPr>
            <a:r>
              <a:rPr lang="en-US" sz="3000" dirty="0" smtClean="0"/>
              <a:t>the </a:t>
            </a:r>
            <a:r>
              <a:rPr lang="en-US" sz="3000" dirty="0"/>
              <a:t>overall organizational structure of the document, </a:t>
            </a:r>
            <a:endParaRPr lang="en-US" sz="3000" dirty="0" smtClean="0"/>
          </a:p>
          <a:p>
            <a:pPr marL="1200150" lvl="1" indent="-742950">
              <a:buFont typeface="+mj-lt"/>
              <a:buAutoNum type="alphaLcPeriod"/>
            </a:pPr>
            <a:r>
              <a:rPr lang="en-US" sz="3000" dirty="0" smtClean="0"/>
              <a:t>the </a:t>
            </a:r>
            <a:r>
              <a:rPr lang="en-US" sz="3000" dirty="0"/>
              <a:t>different ways to view the standards, and </a:t>
            </a:r>
            <a:endParaRPr lang="en-US" sz="3000" dirty="0" smtClean="0"/>
          </a:p>
          <a:p>
            <a:pPr marL="1200150" lvl="1" indent="-742950">
              <a:buFont typeface="+mj-lt"/>
              <a:buAutoNum type="alphaLcPeriod"/>
            </a:pPr>
            <a:r>
              <a:rPr lang="en-US" sz="3000" dirty="0" smtClean="0"/>
              <a:t>the </a:t>
            </a:r>
            <a:r>
              <a:rPr lang="en-US" sz="3000" dirty="0"/>
              <a:t>design considerations of the specific components within the </a:t>
            </a:r>
            <a:r>
              <a:rPr lang="en-US" sz="3000" i="1" dirty="0" smtClean="0"/>
              <a:t>KAS </a:t>
            </a:r>
            <a:r>
              <a:rPr lang="en-US" sz="3000" i="1" dirty="0"/>
              <a:t>for Reading and </a:t>
            </a:r>
            <a:r>
              <a:rPr lang="en-US" sz="3000" i="1" dirty="0" smtClean="0"/>
              <a:t>Writing</a:t>
            </a:r>
            <a:r>
              <a:rPr lang="en-US" sz="3000" dirty="0" smtClean="0"/>
              <a:t>.</a:t>
            </a:r>
            <a:endParaRPr lang="en-US" sz="3000" dirty="0"/>
          </a:p>
          <a:p>
            <a:r>
              <a:rPr lang="en-US" sz="3100" dirty="0"/>
              <a:t>Strengthen </a:t>
            </a:r>
            <a:r>
              <a:rPr lang="en-US" sz="3100" dirty="0" smtClean="0"/>
              <a:t>an understanding of the connection </a:t>
            </a:r>
            <a:r>
              <a:rPr lang="en-US" sz="3100" dirty="0"/>
              <a:t>between the components of the </a:t>
            </a:r>
            <a:r>
              <a:rPr lang="en-US" sz="3100" i="1" dirty="0"/>
              <a:t>KAS for Reading and Writing </a:t>
            </a:r>
            <a:r>
              <a:rPr lang="en-US" sz="3100" dirty="0"/>
              <a:t>and the way those components </a:t>
            </a:r>
            <a:r>
              <a:rPr lang="en-US" sz="3100" dirty="0" smtClean="0"/>
              <a:t>support </a:t>
            </a:r>
            <a:r>
              <a:rPr lang="en-US" sz="3100" dirty="0"/>
              <a:t>teachers and other stakeholders. </a:t>
            </a:r>
          </a:p>
        </p:txBody>
      </p:sp>
      <p:sp>
        <p:nvSpPr>
          <p:cNvPr id="4" name="Slide Number Placeholder 3"/>
          <p:cNvSpPr>
            <a:spLocks noGrp="1"/>
          </p:cNvSpPr>
          <p:nvPr>
            <p:ph type="sldNum" sz="quarter" idx="12"/>
          </p:nvPr>
        </p:nvSpPr>
        <p:spPr/>
        <p:txBody>
          <a:bodyPr/>
          <a:lstStyle/>
          <a:p>
            <a:fld id="{91BD7323-49BF-4C97-8773-5EC64C492009}" type="slidenum">
              <a:rPr lang="en-US" smtClean="0"/>
              <a:t>12</a:t>
            </a:fld>
            <a:endParaRPr lang="en-US"/>
          </a:p>
        </p:txBody>
      </p:sp>
    </p:spTree>
    <p:extLst>
      <p:ext uri="{BB962C8B-B14F-4D97-AF65-F5344CB8AC3E}">
        <p14:creationId xmlns:p14="http://schemas.microsoft.com/office/powerpoint/2010/main" val="18256008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798052"/>
          </a:xfrm>
        </p:spPr>
        <p:txBody>
          <a:bodyPr/>
          <a:lstStyle/>
          <a:p>
            <a:r>
              <a:rPr lang="en-US" dirty="0" smtClean="0"/>
              <a:t>Organization of the Standards</a:t>
            </a:r>
            <a:endParaRPr lang="en-US" dirty="0"/>
          </a:p>
        </p:txBody>
      </p:sp>
      <p:sp>
        <p:nvSpPr>
          <p:cNvPr id="3" name="Text Placeholder 2"/>
          <p:cNvSpPr>
            <a:spLocks noGrp="1"/>
          </p:cNvSpPr>
          <p:nvPr>
            <p:ph type="body" sz="quarter" idx="13"/>
          </p:nvPr>
        </p:nvSpPr>
        <p:spPr>
          <a:xfrm>
            <a:off x="173736" y="1195754"/>
            <a:ext cx="9479222" cy="5662245"/>
          </a:xfrm>
        </p:spPr>
        <p:txBody>
          <a:bodyPr/>
          <a:lstStyle/>
          <a:p>
            <a:r>
              <a:rPr lang="en-US" sz="3000" dirty="0"/>
              <a:t>The </a:t>
            </a:r>
            <a:r>
              <a:rPr lang="en-US" sz="3000" i="1" dirty="0" smtClean="0"/>
              <a:t>KAS </a:t>
            </a:r>
            <a:r>
              <a:rPr lang="en-US" sz="3000" i="1" dirty="0"/>
              <a:t>for Reading and Writing </a:t>
            </a:r>
            <a:r>
              <a:rPr lang="en-US" sz="3000" dirty="0" smtClean="0"/>
              <a:t>consists </a:t>
            </a:r>
            <a:r>
              <a:rPr lang="en-US" sz="3000" dirty="0"/>
              <a:t>of </a:t>
            </a:r>
            <a:r>
              <a:rPr lang="en-US" sz="3000" dirty="0" smtClean="0"/>
              <a:t>6 strands:</a:t>
            </a:r>
          </a:p>
          <a:p>
            <a:pPr lvl="1"/>
            <a:r>
              <a:rPr lang="en-US" sz="2600" dirty="0" smtClean="0"/>
              <a:t>Reading Foundational Skills (K-5)</a:t>
            </a:r>
          </a:p>
          <a:p>
            <a:pPr lvl="1"/>
            <a:r>
              <a:rPr lang="en-US" sz="2600" dirty="0" smtClean="0"/>
              <a:t>Reading Literature (K-12)</a:t>
            </a:r>
          </a:p>
          <a:p>
            <a:pPr lvl="1"/>
            <a:r>
              <a:rPr lang="en-US" sz="2600" dirty="0" smtClean="0"/>
              <a:t>Reading </a:t>
            </a:r>
            <a:r>
              <a:rPr lang="en-US" sz="2600" dirty="0"/>
              <a:t>Informational </a:t>
            </a:r>
            <a:r>
              <a:rPr lang="en-US" sz="2600" dirty="0" smtClean="0"/>
              <a:t>Text (K-12)</a:t>
            </a:r>
          </a:p>
          <a:p>
            <a:pPr lvl="1"/>
            <a:r>
              <a:rPr lang="en-US" sz="2600" dirty="0" smtClean="0"/>
              <a:t>Handwriting Skills (K-3)</a:t>
            </a:r>
          </a:p>
          <a:p>
            <a:pPr lvl="1"/>
            <a:r>
              <a:rPr lang="en-US" sz="2600" dirty="0" smtClean="0"/>
              <a:t>Composition (K-12)</a:t>
            </a:r>
          </a:p>
          <a:p>
            <a:pPr lvl="1"/>
            <a:r>
              <a:rPr lang="en-US" sz="2600" dirty="0" smtClean="0"/>
              <a:t>Language (K-12)</a:t>
            </a:r>
            <a:endParaRPr lang="en-US" sz="1400" dirty="0" smtClean="0"/>
          </a:p>
          <a:p>
            <a:r>
              <a:rPr lang="en-US" sz="2800" dirty="0" smtClean="0"/>
              <a:t>NOTE: To </a:t>
            </a:r>
            <a:r>
              <a:rPr lang="en-US" sz="2800" dirty="0"/>
              <a:t>parallel the federal Every Student Succeeds Act, </a:t>
            </a:r>
            <a:r>
              <a:rPr lang="en-US" sz="2800" dirty="0" smtClean="0"/>
              <a:t>the standards </a:t>
            </a:r>
            <a:r>
              <a:rPr lang="en-US" sz="2800" dirty="0"/>
              <a:t>are </a:t>
            </a:r>
            <a:r>
              <a:rPr lang="en-US" sz="2800" dirty="0" smtClean="0"/>
              <a:t>now entitled </a:t>
            </a:r>
            <a:r>
              <a:rPr lang="en-US" sz="2800" i="1" dirty="0"/>
              <a:t>Kentucky </a:t>
            </a:r>
            <a:r>
              <a:rPr lang="en-US" sz="2800" i="1" dirty="0" smtClean="0"/>
              <a:t>Academic </a:t>
            </a:r>
            <a:r>
              <a:rPr lang="en-US" sz="2800" i="1" dirty="0"/>
              <a:t>Standards for Reading and </a:t>
            </a:r>
            <a:r>
              <a:rPr lang="en-US" sz="2800" i="1" dirty="0" smtClean="0"/>
              <a:t>Writing</a:t>
            </a:r>
            <a:r>
              <a:rPr lang="en-US" sz="2800" dirty="0" smtClean="0"/>
              <a:t> rather than for English/language arts.</a:t>
            </a:r>
            <a:r>
              <a:rPr lang="en-US" sz="3000" dirty="0" smtClean="0"/>
              <a:t>  </a:t>
            </a:r>
            <a:endParaRPr lang="en-US" sz="3000" dirty="0"/>
          </a:p>
          <a:p>
            <a:pPr marL="0" indent="0">
              <a:buNone/>
            </a:pPr>
            <a:endParaRPr lang="en-US" sz="3000" dirty="0"/>
          </a:p>
        </p:txBody>
      </p:sp>
      <p:sp>
        <p:nvSpPr>
          <p:cNvPr id="4" name="Slide Number Placeholder 3"/>
          <p:cNvSpPr>
            <a:spLocks noGrp="1"/>
          </p:cNvSpPr>
          <p:nvPr>
            <p:ph type="sldNum" sz="quarter" idx="12"/>
          </p:nvPr>
        </p:nvSpPr>
        <p:spPr/>
        <p:txBody>
          <a:bodyPr/>
          <a:lstStyle/>
          <a:p>
            <a:fld id="{91BD7323-49BF-4C97-8773-5EC64C492009}" type="slidenum">
              <a:rPr lang="en-US" smtClean="0"/>
              <a:t>13</a:t>
            </a:fld>
            <a:endParaRPr lang="en-US"/>
          </a:p>
        </p:txBody>
      </p:sp>
    </p:spTree>
    <p:extLst>
      <p:ext uri="{BB962C8B-B14F-4D97-AF65-F5344CB8AC3E}">
        <p14:creationId xmlns:p14="http://schemas.microsoft.com/office/powerpoint/2010/main" val="25512107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741781"/>
          </a:xfrm>
        </p:spPr>
        <p:txBody>
          <a:bodyPr/>
          <a:lstStyle/>
          <a:p>
            <a:r>
              <a:rPr lang="en-US" dirty="0" smtClean="0"/>
              <a:t>The 6 Strands</a:t>
            </a:r>
            <a:endParaRPr lang="en-US" dirty="0"/>
          </a:p>
        </p:txBody>
      </p:sp>
      <p:sp>
        <p:nvSpPr>
          <p:cNvPr id="3" name="Text Placeholder 2"/>
          <p:cNvSpPr>
            <a:spLocks noGrp="1"/>
          </p:cNvSpPr>
          <p:nvPr>
            <p:ph type="body" sz="quarter" idx="13"/>
          </p:nvPr>
        </p:nvSpPr>
        <p:spPr>
          <a:xfrm>
            <a:off x="0" y="998806"/>
            <a:ext cx="9744501" cy="5859194"/>
          </a:xfrm>
        </p:spPr>
        <p:txBody>
          <a:bodyPr/>
          <a:lstStyle/>
          <a:p>
            <a:r>
              <a:rPr lang="en-US" sz="3000" dirty="0" smtClean="0"/>
              <a:t>The strand standards </a:t>
            </a:r>
            <a:r>
              <a:rPr lang="en-US" sz="3000" dirty="0"/>
              <a:t>outline what a student should know and be able to do independently by the end of each grade in grades K-8 and each grade band for 9-10 and 11-12. </a:t>
            </a:r>
            <a:endParaRPr lang="en-US" sz="3000" dirty="0" smtClean="0"/>
          </a:p>
          <a:p>
            <a:r>
              <a:rPr lang="en-US" sz="3000" dirty="0" smtClean="0"/>
              <a:t>These </a:t>
            </a:r>
            <a:r>
              <a:rPr lang="en-US" sz="3000" dirty="0"/>
              <a:t>grade-level specific and grade-banded standards intentionally support the learning progression as they strategically stair step students toward </a:t>
            </a:r>
            <a:r>
              <a:rPr lang="en-US" sz="3000" dirty="0" smtClean="0"/>
              <a:t>a guiding principle for </a:t>
            </a:r>
            <a:r>
              <a:rPr lang="en-US" sz="3000" dirty="0"/>
              <a:t>each </a:t>
            </a:r>
            <a:r>
              <a:rPr lang="en-US" sz="3000" dirty="0" smtClean="0"/>
              <a:t>standard.  </a:t>
            </a:r>
          </a:p>
          <a:p>
            <a:r>
              <a:rPr lang="en-US" sz="3000" dirty="0" smtClean="0"/>
              <a:t>The Speaking and Listening Strand had to be removed due to “essential skills” curriculum legislation; however, we know that they are still essential to best practice instruction.</a:t>
            </a:r>
          </a:p>
        </p:txBody>
      </p:sp>
      <p:sp>
        <p:nvSpPr>
          <p:cNvPr id="4" name="Slide Number Placeholder 3"/>
          <p:cNvSpPr>
            <a:spLocks noGrp="1"/>
          </p:cNvSpPr>
          <p:nvPr>
            <p:ph type="sldNum" sz="quarter" idx="12"/>
          </p:nvPr>
        </p:nvSpPr>
        <p:spPr/>
        <p:txBody>
          <a:bodyPr/>
          <a:lstStyle/>
          <a:p>
            <a:fld id="{91BD7323-49BF-4C97-8773-5EC64C492009}" type="slidenum">
              <a:rPr lang="en-US" smtClean="0"/>
              <a:t>14</a:t>
            </a:fld>
            <a:endParaRPr lang="en-US"/>
          </a:p>
        </p:txBody>
      </p:sp>
    </p:spTree>
    <p:extLst>
      <p:ext uri="{BB962C8B-B14F-4D97-AF65-F5344CB8AC3E}">
        <p14:creationId xmlns:p14="http://schemas.microsoft.com/office/powerpoint/2010/main" val="467919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Grade Level Overview K-5</a:t>
            </a:r>
            <a:endParaRPr lang="en-US" dirty="0"/>
          </a:p>
        </p:txBody>
      </p:sp>
      <p:sp>
        <p:nvSpPr>
          <p:cNvPr id="4" name="Slide Number Placeholder 3"/>
          <p:cNvSpPr>
            <a:spLocks noGrp="1"/>
          </p:cNvSpPr>
          <p:nvPr>
            <p:ph type="sldNum" idx="12"/>
          </p:nvPr>
        </p:nvSpPr>
        <p:spPr/>
        <p:txBody>
          <a:bodyPr/>
          <a:lstStyle/>
          <a:p>
            <a:fld id="{91BD7323-49BF-4C97-8773-5EC64C492009}" type="slidenum">
              <a:rPr lang="en-US" smtClean="0"/>
              <a:t>15</a:t>
            </a:fld>
            <a:endParaRPr lang="en-US"/>
          </a:p>
        </p:txBody>
      </p:sp>
      <p:sp>
        <p:nvSpPr>
          <p:cNvPr id="3" name="Text Placeholder 2" hidden="1"/>
          <p:cNvSpPr>
            <a:spLocks noGrp="1"/>
          </p:cNvSpPr>
          <p:nvPr>
            <p:ph type="body" idx="1"/>
          </p:nvPr>
        </p:nvSpPr>
        <p:spPr/>
        <p:txBody>
          <a:bodyPr/>
          <a:lstStyle/>
          <a:p>
            <a:endParaRPr lang="en-US"/>
          </a:p>
        </p:txBody>
      </p:sp>
      <p:pic>
        <p:nvPicPr>
          <p:cNvPr id="6" name="Picture Placeholder 5" descr="Image of the K-5 Overview found in the KAS for Reading and Writing" title="Grade Level Overviews"/>
          <p:cNvPicPr>
            <a:picLocks noGrp="1" noChangeAspect="1"/>
          </p:cNvPicPr>
          <p:nvPr>
            <p:ph type="pic" idx="4294967295"/>
          </p:nvPr>
        </p:nvPicPr>
        <p:blipFill>
          <a:blip r:embed="rId3"/>
          <a:srcRect t="1219" b="1219"/>
          <a:stretch>
            <a:fillRect/>
          </a:stretch>
        </p:blipFill>
        <p:spPr>
          <a:xfrm>
            <a:off x="0" y="621793"/>
            <a:ext cx="10734675" cy="6583870"/>
          </a:xfrm>
          <a:prstGeom prst="rect">
            <a:avLst/>
          </a:prstGeom>
        </p:spPr>
      </p:pic>
      <p:sp>
        <p:nvSpPr>
          <p:cNvPr id="7" name="TextBox 6"/>
          <p:cNvSpPr txBox="1"/>
          <p:nvPr/>
        </p:nvSpPr>
        <p:spPr>
          <a:xfrm>
            <a:off x="606829" y="0"/>
            <a:ext cx="8869679" cy="523220"/>
          </a:xfrm>
          <a:prstGeom prst="rect">
            <a:avLst/>
          </a:prstGeom>
          <a:noFill/>
        </p:spPr>
        <p:txBody>
          <a:bodyPr wrap="square" rtlCol="0">
            <a:spAutoFit/>
          </a:bodyPr>
          <a:lstStyle/>
          <a:p>
            <a:r>
              <a:rPr lang="en-US" sz="2800" i="1" dirty="0" smtClean="0">
                <a:solidFill>
                  <a:schemeClr val="accent3">
                    <a:lumMod val="50000"/>
                  </a:schemeClr>
                </a:solidFill>
                <a:latin typeface="Georgia" panose="02040502050405020303" pitchFamily="18" charset="0"/>
              </a:rPr>
              <a:t>KAS for Reading and Writing </a:t>
            </a:r>
            <a:r>
              <a:rPr lang="en-US" sz="2800" dirty="0" smtClean="0">
                <a:solidFill>
                  <a:schemeClr val="accent3">
                    <a:lumMod val="50000"/>
                  </a:schemeClr>
                </a:solidFill>
                <a:latin typeface="Georgia" panose="02040502050405020303" pitchFamily="18" charset="0"/>
              </a:rPr>
              <a:t>Grade Level Overviews</a:t>
            </a:r>
            <a:endParaRPr lang="en-US" sz="2800" dirty="0">
              <a:solidFill>
                <a:schemeClr val="accent3">
                  <a:lumMod val="50000"/>
                </a:schemeClr>
              </a:solidFill>
              <a:latin typeface="Georgia" panose="02040502050405020303" pitchFamily="18" charset="0"/>
            </a:endParaRPr>
          </a:p>
        </p:txBody>
      </p:sp>
    </p:spTree>
    <p:extLst>
      <p:ext uri="{BB962C8B-B14F-4D97-AF65-F5344CB8AC3E}">
        <p14:creationId xmlns:p14="http://schemas.microsoft.com/office/powerpoint/2010/main" val="2934758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Grade-Level Overview Reflection</a:t>
            </a:r>
            <a:endParaRPr lang="en-US"/>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16</a:t>
            </a:fld>
            <a:endParaRPr lang="en-US"/>
          </a:p>
        </p:txBody>
      </p:sp>
      <p:sp>
        <p:nvSpPr>
          <p:cNvPr id="5" name="Text Placeholder 4"/>
          <p:cNvSpPr>
            <a:spLocks noGrp="1"/>
          </p:cNvSpPr>
          <p:nvPr>
            <p:ph type="body" idx="1"/>
          </p:nvPr>
        </p:nvSpPr>
        <p:spPr>
          <a:xfrm>
            <a:off x="581634" y="1283368"/>
            <a:ext cx="9090000" cy="5574632"/>
          </a:xfrm>
        </p:spPr>
        <p:txBody>
          <a:bodyPr/>
          <a:lstStyle/>
          <a:p>
            <a:pPr marL="971550" indent="-742950">
              <a:buAutoNum type="arabicPeriod"/>
            </a:pPr>
            <a:r>
              <a:rPr lang="en-US" smtClean="0"/>
              <a:t>Read </a:t>
            </a:r>
            <a:r>
              <a:rPr lang="en-US"/>
              <a:t>through your grade-level overview, and underline, highlight, circle, etc., elements that impact instruction</a:t>
            </a:r>
            <a:r>
              <a:rPr lang="en-US" smtClean="0"/>
              <a:t>.</a:t>
            </a:r>
          </a:p>
          <a:p>
            <a:pPr marL="971550" indent="-742950">
              <a:buAutoNum type="arabicPeriod"/>
            </a:pPr>
            <a:r>
              <a:rPr lang="en-US"/>
              <a:t>With these elements in mind, how might the information in the grade-level overview be useful in communicating with different stakeholders (parents, students, teachers, administrators, district leaders)? </a:t>
            </a:r>
            <a:br>
              <a:rPr lang="en-US"/>
            </a:br>
            <a:endParaRPr lang="en-US"/>
          </a:p>
        </p:txBody>
      </p:sp>
    </p:spTree>
    <p:extLst>
      <p:ext uri="{BB962C8B-B14F-4D97-AF65-F5344CB8AC3E}">
        <p14:creationId xmlns:p14="http://schemas.microsoft.com/office/powerpoint/2010/main" val="10426066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 name="Picture Placeholder 2" descr="Picture of the Reading Standards for Informational Text - Grade 5 found in the KAS for Reading and Writing; The Strand name and Grade Level, the Interdisciplinary Literacy Practices, the Strand Categories, the Standards Codes and the Standards are pointed out. " title="Grade Level View"/>
          <p:cNvPicPr>
            <a:picLocks noGrp="1" noChangeAspect="1"/>
          </p:cNvPicPr>
          <p:nvPr>
            <p:ph type="pic" idx="2"/>
          </p:nvPr>
        </p:nvPicPr>
        <p:blipFill>
          <a:blip r:embed="rId5">
            <a:extLst>
              <a:ext uri="{28A0092B-C50C-407E-A947-70E740481C1C}">
                <a14:useLocalDpi xmlns:a14="http://schemas.microsoft.com/office/drawing/2010/main" val="0"/>
              </a:ext>
            </a:extLst>
          </a:blip>
          <a:srcRect l="665" r="665"/>
          <a:stretch>
            <a:fillRect/>
          </a:stretch>
        </p:blipFill>
        <p:spPr>
          <a:xfrm>
            <a:off x="121299" y="467139"/>
            <a:ext cx="9668744" cy="6390861"/>
          </a:xfrm>
        </p:spPr>
      </p:pic>
      <p:sp>
        <p:nvSpPr>
          <p:cNvPr id="360" name="Shape 360"/>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FFFFFF"/>
                </a:solidFill>
                <a:latin typeface="Source Sans Pro"/>
                <a:ea typeface="Source Sans Pro"/>
                <a:cs typeface="Source Sans Pro"/>
                <a:sym typeface="Source Sans Pro"/>
              </a:rPr>
              <a:t>17</a:t>
            </a:fld>
            <a:endParaRPr sz="1800" b="0" i="0" u="none" strike="noStrike" cap="none">
              <a:solidFill>
                <a:srgbClr val="FFFFFF"/>
              </a:solidFill>
              <a:latin typeface="Source Sans Pro"/>
              <a:ea typeface="Source Sans Pro"/>
              <a:cs typeface="Source Sans Pro"/>
              <a:sym typeface="Source Sans Pro"/>
            </a:endParaRPr>
          </a:p>
        </p:txBody>
      </p:sp>
      <p:sp>
        <p:nvSpPr>
          <p:cNvPr id="358" name="Shape 358"/>
          <p:cNvSpPr txBox="1">
            <a:spLocks noGrp="1"/>
          </p:cNvSpPr>
          <p:nvPr>
            <p:ph type="title" idx="4294967295"/>
          </p:nvPr>
        </p:nvSpPr>
        <p:spPr>
          <a:xfrm>
            <a:off x="356616" y="1"/>
            <a:ext cx="8596313" cy="61504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72B62"/>
              </a:buClr>
              <a:buSzPts val="4400"/>
              <a:buFont typeface="Georgia"/>
              <a:buNone/>
            </a:pPr>
            <a:r>
              <a:rPr lang="en-US" sz="2200" b="0" i="1" u="none" strike="noStrike" cap="none" dirty="0" smtClean="0">
                <a:solidFill>
                  <a:srgbClr val="072B62"/>
                </a:solidFill>
                <a:latin typeface="Georgia"/>
                <a:ea typeface="Georgia"/>
                <a:cs typeface="Georgia"/>
                <a:sym typeface="Georgia"/>
              </a:rPr>
              <a:t>Kentucky </a:t>
            </a:r>
            <a:r>
              <a:rPr lang="en-US" sz="2200" b="0" i="1" u="none" strike="noStrike" cap="none" dirty="0">
                <a:solidFill>
                  <a:srgbClr val="072B62"/>
                </a:solidFill>
                <a:latin typeface="Georgia"/>
                <a:ea typeface="Georgia"/>
                <a:cs typeface="Georgia"/>
                <a:sym typeface="Georgia"/>
              </a:rPr>
              <a:t>Academic Standards for Reading and Writing</a:t>
            </a:r>
            <a:endParaRPr sz="2200" b="0" i="1" u="none" strike="noStrike" cap="none" dirty="0">
              <a:solidFill>
                <a:srgbClr val="072B62"/>
              </a:solidFill>
              <a:latin typeface="Georgia"/>
              <a:ea typeface="Georgia"/>
              <a:cs typeface="Georgia"/>
              <a:sym typeface="Georgia"/>
            </a:endParaRPr>
          </a:p>
        </p:txBody>
      </p:sp>
      <p:pic>
        <p:nvPicPr>
          <p:cNvPr id="5" name="Grade Level View" descr="Image of Reading Standards for Informational Text - Grade 5 &#10;&#10;Image includes the strand name, grade level, strand categories, standard codes, standards and practices. Audio is available for this slide. " title="Grade-Level Vie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29403" y="2645522"/>
            <a:ext cx="487363" cy="487363"/>
          </a:xfrm>
          <a:prstGeom prst="rect">
            <a:avLst/>
          </a:prstGeom>
        </p:spPr>
      </p:pic>
    </p:spTree>
    <p:extLst>
      <p:ext uri="{BB962C8B-B14F-4D97-AF65-F5344CB8AC3E}">
        <p14:creationId xmlns:p14="http://schemas.microsoft.com/office/powerpoint/2010/main" val="3101012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65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Grade-Level Standards View Reflection</a:t>
            </a:r>
            <a:endParaRPr lang="en-US"/>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18</a:t>
            </a:fld>
            <a:endParaRPr lang="en-US"/>
          </a:p>
        </p:txBody>
      </p:sp>
      <p:sp>
        <p:nvSpPr>
          <p:cNvPr id="5" name="Text Placeholder 4"/>
          <p:cNvSpPr>
            <a:spLocks noGrp="1"/>
          </p:cNvSpPr>
          <p:nvPr>
            <p:ph type="body" idx="1"/>
          </p:nvPr>
        </p:nvSpPr>
        <p:spPr>
          <a:xfrm>
            <a:off x="581634" y="1796386"/>
            <a:ext cx="9090000" cy="5061613"/>
          </a:xfrm>
        </p:spPr>
        <p:txBody>
          <a:bodyPr/>
          <a:lstStyle/>
          <a:p>
            <a:pPr marL="971550" indent="-742950">
              <a:buAutoNum type="arabicPeriod"/>
            </a:pPr>
            <a:r>
              <a:rPr lang="en-US" smtClean="0"/>
              <a:t>Do </a:t>
            </a:r>
            <a:r>
              <a:rPr lang="en-US"/>
              <a:t>you understand the </a:t>
            </a:r>
            <a:r>
              <a:rPr lang="en-US" smtClean="0"/>
              <a:t>coding?</a:t>
            </a:r>
          </a:p>
          <a:p>
            <a:pPr marL="971550" indent="-742950">
              <a:buAutoNum type="arabicPeriod"/>
            </a:pPr>
            <a:r>
              <a:rPr lang="en-US" smtClean="0"/>
              <a:t>How </a:t>
            </a:r>
            <a:r>
              <a:rPr lang="en-US"/>
              <a:t>would you explain the difference between the standards versus the </a:t>
            </a:r>
            <a:r>
              <a:rPr lang="en-US" smtClean="0"/>
              <a:t>practices?</a:t>
            </a:r>
          </a:p>
          <a:p>
            <a:pPr marL="971550" indent="-742950">
              <a:buAutoNum type="arabicPeriod"/>
            </a:pPr>
            <a:r>
              <a:rPr lang="en-US" smtClean="0"/>
              <a:t>How </a:t>
            </a:r>
            <a:r>
              <a:rPr lang="en-US"/>
              <a:t>might this grade level view be useful to you in your </a:t>
            </a:r>
            <a:r>
              <a:rPr lang="en-US" smtClean="0"/>
              <a:t>role?</a:t>
            </a:r>
          </a:p>
          <a:p>
            <a:pPr marL="971550" indent="-742950">
              <a:buAutoNum type="arabicPeriod"/>
            </a:pPr>
            <a:r>
              <a:rPr lang="en-US" smtClean="0"/>
              <a:t>Where </a:t>
            </a:r>
            <a:r>
              <a:rPr lang="en-US"/>
              <a:t>might you need additional support?</a:t>
            </a:r>
          </a:p>
          <a:p>
            <a:endParaRPr lang="en-US"/>
          </a:p>
        </p:txBody>
      </p:sp>
    </p:spTree>
    <p:extLst>
      <p:ext uri="{BB962C8B-B14F-4D97-AF65-F5344CB8AC3E}">
        <p14:creationId xmlns:p14="http://schemas.microsoft.com/office/powerpoint/2010/main" val="5631253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364"/>
        <p:cNvGrpSpPr/>
        <p:nvPr/>
      </p:nvGrpSpPr>
      <p:grpSpPr>
        <a:xfrm>
          <a:off x="0" y="0"/>
          <a:ext cx="0" cy="0"/>
          <a:chOff x="0" y="0"/>
          <a:chExt cx="0" cy="0"/>
        </a:xfrm>
      </p:grpSpPr>
      <p:sp>
        <p:nvSpPr>
          <p:cNvPr id="365" name="Shape 365"/>
          <p:cNvSpPr txBox="1">
            <a:spLocks noGrp="1"/>
          </p:cNvSpPr>
          <p:nvPr>
            <p:ph type="title"/>
          </p:nvPr>
        </p:nvSpPr>
        <p:spPr>
          <a:xfrm>
            <a:off x="555786" y="257025"/>
            <a:ext cx="8596668" cy="1278477"/>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72B62"/>
              </a:buClr>
              <a:buSzPts val="4400"/>
              <a:buFont typeface="Georgia"/>
              <a:buNone/>
            </a:pPr>
            <a:r>
              <a:rPr lang="en-US" sz="4000" b="0" i="1" u="none" strike="noStrike" cap="none" dirty="0" smtClean="0">
                <a:solidFill>
                  <a:srgbClr val="072B62"/>
                </a:solidFill>
                <a:latin typeface="Georgia"/>
                <a:ea typeface="Georgia"/>
                <a:cs typeface="Georgia"/>
                <a:sym typeface="Georgia"/>
              </a:rPr>
              <a:t>Kentucky </a:t>
            </a:r>
            <a:r>
              <a:rPr lang="en-US" sz="4000" b="0" i="1" u="none" strike="noStrike" cap="none" dirty="0">
                <a:solidFill>
                  <a:srgbClr val="072B62"/>
                </a:solidFill>
                <a:latin typeface="Georgia"/>
                <a:ea typeface="Georgia"/>
                <a:cs typeface="Georgia"/>
                <a:sym typeface="Georgia"/>
              </a:rPr>
              <a:t>Academic Standards for Reading and Writing</a:t>
            </a:r>
            <a:endParaRPr sz="4000" b="0" i="1" u="none" strike="noStrike" cap="none" dirty="0">
              <a:solidFill>
                <a:srgbClr val="072B62"/>
              </a:solidFill>
              <a:latin typeface="Georgia"/>
              <a:ea typeface="Georgia"/>
              <a:cs typeface="Georgia"/>
              <a:sym typeface="Georgia"/>
            </a:endParaRPr>
          </a:p>
        </p:txBody>
      </p:sp>
      <p:sp>
        <p:nvSpPr>
          <p:cNvPr id="366" name="Shape 366"/>
          <p:cNvSpPr txBox="1">
            <a:spLocks noGrp="1"/>
          </p:cNvSpPr>
          <p:nvPr>
            <p:ph type="sldNum" idx="12"/>
          </p:nvPr>
        </p:nvSpPr>
        <p:spPr>
          <a:xfrm>
            <a:off x="11030413" y="6314034"/>
            <a:ext cx="68333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FFFFFF"/>
                </a:solidFill>
                <a:latin typeface="Source Sans Pro"/>
                <a:ea typeface="Source Sans Pro"/>
                <a:cs typeface="Source Sans Pro"/>
                <a:sym typeface="Source Sans Pro"/>
              </a:rPr>
              <a:t>19</a:t>
            </a:fld>
            <a:endParaRPr sz="1800" b="0" i="0" u="none" strike="noStrike" cap="none">
              <a:solidFill>
                <a:srgbClr val="FFFFFF"/>
              </a:solidFill>
              <a:latin typeface="Source Sans Pro"/>
              <a:ea typeface="Source Sans Pro"/>
              <a:cs typeface="Source Sans Pro"/>
              <a:sym typeface="Source Sans Pro"/>
            </a:endParaRPr>
          </a:p>
        </p:txBody>
      </p:sp>
      <p:pic>
        <p:nvPicPr>
          <p:cNvPr id="367" name="Shape 367" descr="Image of the Breakdown View for RI.5.1 from the KAS for Reading and Writing. The image includes the guiding principle, progression and multidimensionality." title="Breakdown View"/>
          <p:cNvPicPr preferRelativeResize="0"/>
          <p:nvPr/>
        </p:nvPicPr>
        <p:blipFill rotWithShape="1">
          <a:blip r:embed="rId5">
            <a:alphaModFix/>
          </a:blip>
          <a:srcRect/>
          <a:stretch/>
        </p:blipFill>
        <p:spPr>
          <a:xfrm>
            <a:off x="258791" y="1818861"/>
            <a:ext cx="11454961" cy="4144618"/>
          </a:xfrm>
          <a:prstGeom prst="rect">
            <a:avLst/>
          </a:prstGeom>
          <a:noFill/>
          <a:ln>
            <a:noFill/>
          </a:ln>
        </p:spPr>
      </p:pic>
      <p:pic>
        <p:nvPicPr>
          <p:cNvPr id="2" name="Picture 1" descr="Image of the breakdown view for RI.5.1 from the KAS for Reading and Writing" title="Breakdown View"/>
          <p:cNvPicPr>
            <a:picLocks noChangeAspect="1"/>
          </p:cNvPicPr>
          <p:nvPr/>
        </p:nvPicPr>
        <p:blipFill>
          <a:blip r:embed="rId6"/>
          <a:stretch>
            <a:fillRect/>
          </a:stretch>
        </p:blipFill>
        <p:spPr>
          <a:xfrm>
            <a:off x="258791" y="1818860"/>
            <a:ext cx="7165739" cy="4075043"/>
          </a:xfrm>
          <a:prstGeom prst="rect">
            <a:avLst/>
          </a:prstGeom>
        </p:spPr>
      </p:pic>
      <p:pic>
        <p:nvPicPr>
          <p:cNvPr id="6" name="Breakdown View" descr="Image of standard breakdown view with guiding principle, progression, and multidimensionality. Audio is available for this slide. " title="Standard Breakdown Vie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43050" y="652581"/>
            <a:ext cx="487363" cy="487363"/>
          </a:xfrm>
          <a:prstGeom prst="rect">
            <a:avLst/>
          </a:prstGeom>
        </p:spPr>
      </p:pic>
    </p:spTree>
    <p:extLst>
      <p:ext uri="{BB962C8B-B14F-4D97-AF65-F5344CB8AC3E}">
        <p14:creationId xmlns:p14="http://schemas.microsoft.com/office/powerpoint/2010/main" val="23678181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892" fill="hold"/>
                                        <p:tgtEl>
                                          <p:spTgt spid="6"/>
                                        </p:tgtEl>
                                      </p:cBhvr>
                                    </p:cmd>
                                  </p:childTnLst>
                                </p:cTn>
                              </p:par>
                            </p:childTnLst>
                          </p:cTn>
                        </p:par>
                      </p:childTnLst>
                    </p:cTn>
                  </p:par>
                </p:childTnLst>
              </p:cTn>
              <p:nextCondLst>
                <p:cond evt="onClick" delay="0">
                  <p:tgtEl>
                    <p:spTgt spid="6"/>
                  </p:tgtEl>
                </p:cond>
              </p:nextCondLst>
            </p:seq>
            <p:audio>
              <p:cMediaNode vol="47561">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Norms</a:t>
            </a:r>
            <a:endParaRPr lang="en-US" dirty="0"/>
          </a:p>
        </p:txBody>
      </p:sp>
      <p:sp>
        <p:nvSpPr>
          <p:cNvPr id="3" name="Text Placeholder 2"/>
          <p:cNvSpPr>
            <a:spLocks noGrp="1"/>
          </p:cNvSpPr>
          <p:nvPr>
            <p:ph type="body" sz="quarter" idx="13"/>
          </p:nvPr>
        </p:nvSpPr>
        <p:spPr>
          <a:xfrm>
            <a:off x="555786" y="1224951"/>
            <a:ext cx="9188715" cy="5449824"/>
          </a:xfrm>
        </p:spPr>
        <p:txBody>
          <a:bodyPr/>
          <a:lstStyle/>
          <a:p>
            <a:pPr>
              <a:buFont typeface="Arial" panose="020B0604020202020204" pitchFamily="34" charset="0"/>
              <a:buChar char="•"/>
            </a:pPr>
            <a:r>
              <a:rPr lang="en-US" dirty="0" smtClean="0"/>
              <a:t>Assume best intentions.</a:t>
            </a:r>
          </a:p>
          <a:p>
            <a:pPr>
              <a:buFont typeface="Arial" panose="020B0604020202020204" pitchFamily="34" charset="0"/>
              <a:buChar char="•"/>
            </a:pPr>
            <a:r>
              <a:rPr lang="en-US" dirty="0" smtClean="0"/>
              <a:t>Listen carefully to one another.</a:t>
            </a:r>
          </a:p>
          <a:p>
            <a:pPr>
              <a:buFont typeface="Arial" panose="020B0604020202020204" pitchFamily="34" charset="0"/>
              <a:buChar char="•"/>
            </a:pPr>
            <a:r>
              <a:rPr lang="en-US" dirty="0" smtClean="0"/>
              <a:t>Be open to new ideas.</a:t>
            </a:r>
          </a:p>
          <a:p>
            <a:pPr>
              <a:buFont typeface="Arial" panose="020B0604020202020204" pitchFamily="34" charset="0"/>
              <a:buChar char="•"/>
            </a:pPr>
            <a:r>
              <a:rPr lang="en-US" dirty="0" smtClean="0"/>
              <a:t>Be open to working outside your comfort zone.</a:t>
            </a:r>
          </a:p>
          <a:p>
            <a:pPr>
              <a:buFont typeface="Arial" panose="020B0604020202020204" pitchFamily="34" charset="0"/>
              <a:buChar char="•"/>
            </a:pPr>
            <a:r>
              <a:rPr lang="en-US" dirty="0" smtClean="0"/>
              <a:t>Ask questions.</a:t>
            </a:r>
          </a:p>
          <a:p>
            <a:pPr>
              <a:buFont typeface="Arial" panose="020B0604020202020204" pitchFamily="34" charset="0"/>
              <a:buChar char="•"/>
            </a:pPr>
            <a:r>
              <a:rPr lang="en-US" dirty="0" smtClean="0"/>
              <a:t>Allow a chance for everyone to participate.</a:t>
            </a:r>
            <a:endParaRPr lang="en-US" dirty="0"/>
          </a:p>
        </p:txBody>
      </p:sp>
      <p:sp>
        <p:nvSpPr>
          <p:cNvPr id="4" name="Slide Number Placeholder 3"/>
          <p:cNvSpPr>
            <a:spLocks noGrp="1"/>
          </p:cNvSpPr>
          <p:nvPr>
            <p:ph type="sldNum" sz="quarter" idx="12"/>
          </p:nvPr>
        </p:nvSpPr>
        <p:spPr/>
        <p:txBody>
          <a:bodyPr/>
          <a:lstStyle/>
          <a:p>
            <a:fld id="{91BD7323-49BF-4C97-8773-5EC64C492009}" type="slidenum">
              <a:rPr lang="en-US" smtClean="0"/>
              <a:t>2</a:t>
            </a:fld>
            <a:endParaRPr lang="en-US"/>
          </a:p>
        </p:txBody>
      </p:sp>
    </p:spTree>
    <p:extLst>
      <p:ext uri="{BB962C8B-B14F-4D97-AF65-F5344CB8AC3E}">
        <p14:creationId xmlns:p14="http://schemas.microsoft.com/office/powerpoint/2010/main" val="4209091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Standards Breakdown View Reflection</a:t>
            </a:r>
            <a:endParaRPr lang="en-US" dirty="0"/>
          </a:p>
        </p:txBody>
      </p:sp>
      <p:sp>
        <p:nvSpPr>
          <p:cNvPr id="3" name="Text Placeholder 2"/>
          <p:cNvSpPr>
            <a:spLocks noGrp="1"/>
          </p:cNvSpPr>
          <p:nvPr>
            <p:ph type="body" idx="1"/>
          </p:nvPr>
        </p:nvSpPr>
        <p:spPr>
          <a:xfrm>
            <a:off x="555787" y="1773451"/>
            <a:ext cx="9017872" cy="4901324"/>
          </a:xfrm>
        </p:spPr>
        <p:txBody>
          <a:bodyPr/>
          <a:lstStyle/>
          <a:p>
            <a:pPr marL="742950" indent="-742950">
              <a:buAutoNum type="arabicPeriod"/>
            </a:pPr>
            <a:r>
              <a:rPr lang="en-US" sz="3400" dirty="0" smtClean="0"/>
              <a:t>How </a:t>
            </a:r>
            <a:r>
              <a:rPr lang="en-US" sz="3400" dirty="0"/>
              <a:t>might </a:t>
            </a:r>
            <a:r>
              <a:rPr lang="en-US" sz="3400" dirty="0" smtClean="0"/>
              <a:t>knowing the guiding principle for each standard be useful?</a:t>
            </a:r>
          </a:p>
          <a:p>
            <a:pPr marL="742950" indent="-742950">
              <a:buAutoNum type="arabicPeriod"/>
            </a:pPr>
            <a:r>
              <a:rPr lang="en-US" sz="3400" dirty="0" smtClean="0"/>
              <a:t>How will access to the mini-progression be helpful? </a:t>
            </a:r>
          </a:p>
          <a:p>
            <a:pPr marL="742950" indent="-742950">
              <a:buAutoNum type="arabicPeriod"/>
            </a:pPr>
            <a:r>
              <a:rPr lang="en-US" sz="3400" dirty="0" smtClean="0"/>
              <a:t>How will the multidimensionality be useful in providing a deconstruction of the standard?</a:t>
            </a:r>
          </a:p>
          <a:p>
            <a:pPr marL="742950" indent="-742950">
              <a:buAutoNum type="arabicPeriod"/>
            </a:pPr>
            <a:r>
              <a:rPr lang="en-US" sz="3400" dirty="0" smtClean="0"/>
              <a:t>Where </a:t>
            </a:r>
            <a:r>
              <a:rPr lang="en-US" sz="3400" dirty="0"/>
              <a:t>might you need additional support?</a:t>
            </a:r>
          </a:p>
          <a:p>
            <a:endParaRPr lang="en-US" dirty="0"/>
          </a:p>
          <a:p>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20</a:t>
            </a:fld>
            <a:endParaRPr lang="en-US"/>
          </a:p>
        </p:txBody>
      </p:sp>
    </p:spTree>
    <p:extLst>
      <p:ext uri="{BB962C8B-B14F-4D97-AF65-F5344CB8AC3E}">
        <p14:creationId xmlns:p14="http://schemas.microsoft.com/office/powerpoint/2010/main" val="7775112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52454" cy="618978"/>
          </a:xfrm>
        </p:spPr>
        <p:txBody>
          <a:bodyPr/>
          <a:lstStyle/>
          <a:p>
            <a:r>
              <a:rPr lang="en-US" sz="2800" dirty="0" smtClean="0"/>
              <a:t>K-12 Standard Progressions</a:t>
            </a:r>
            <a:endParaRPr lang="en-US" sz="28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21</a:t>
            </a:fld>
            <a:endParaRPr lang="en-US"/>
          </a:p>
        </p:txBody>
      </p:sp>
      <p:pic>
        <p:nvPicPr>
          <p:cNvPr id="5" name="Picture 4" descr="Image of the RL.1 Progresssion found in the KAS for Reading and Writing" title="K-12 Progression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10" y="534837"/>
            <a:ext cx="9730597" cy="6360061"/>
          </a:xfrm>
          <a:prstGeom prst="rect">
            <a:avLst/>
          </a:prstGeom>
        </p:spPr>
      </p:pic>
    </p:spTree>
    <p:extLst>
      <p:ext uri="{BB962C8B-B14F-4D97-AF65-F5344CB8AC3E}">
        <p14:creationId xmlns:p14="http://schemas.microsoft.com/office/powerpoint/2010/main" val="12271649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K-12 Progressions Reflection</a:t>
            </a:r>
            <a:endParaRPr lang="en-US" dirty="0"/>
          </a:p>
        </p:txBody>
      </p:sp>
      <p:sp>
        <p:nvSpPr>
          <p:cNvPr id="3" name="Text Placeholder 2"/>
          <p:cNvSpPr>
            <a:spLocks noGrp="1"/>
          </p:cNvSpPr>
          <p:nvPr>
            <p:ph type="body" idx="1"/>
          </p:nvPr>
        </p:nvSpPr>
        <p:spPr/>
        <p:txBody>
          <a:bodyPr/>
          <a:lstStyle/>
          <a:p>
            <a:pPr marL="742950" indent="-742950">
              <a:buAutoNum type="arabicPeriod"/>
            </a:pPr>
            <a:r>
              <a:rPr lang="en-US" dirty="0" smtClean="0"/>
              <a:t>How </a:t>
            </a:r>
            <a:r>
              <a:rPr lang="en-US" dirty="0"/>
              <a:t>might </a:t>
            </a:r>
            <a:r>
              <a:rPr lang="en-US" dirty="0" smtClean="0"/>
              <a:t>the progressions be </a:t>
            </a:r>
            <a:r>
              <a:rPr lang="en-US" dirty="0"/>
              <a:t>useful for vertical alignment? In </a:t>
            </a:r>
            <a:r>
              <a:rPr lang="en-US" dirty="0" smtClean="0"/>
              <a:t>PLCs? </a:t>
            </a:r>
          </a:p>
          <a:p>
            <a:pPr marL="742950" indent="-742950">
              <a:buAutoNum type="arabicPeriod"/>
            </a:pPr>
            <a:r>
              <a:rPr lang="en-US" dirty="0" smtClean="0"/>
              <a:t>Where </a:t>
            </a:r>
            <a:r>
              <a:rPr lang="en-US" dirty="0"/>
              <a:t>might you need additional support?</a:t>
            </a:r>
          </a:p>
          <a:p>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22</a:t>
            </a:fld>
            <a:endParaRPr lang="en-US"/>
          </a:p>
        </p:txBody>
      </p:sp>
    </p:spTree>
    <p:extLst>
      <p:ext uri="{BB962C8B-B14F-4D97-AF65-F5344CB8AC3E}">
        <p14:creationId xmlns:p14="http://schemas.microsoft.com/office/powerpoint/2010/main" val="12275895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822628"/>
          </a:xfrm>
        </p:spPr>
        <p:txBody>
          <a:bodyPr/>
          <a:lstStyle/>
          <a:p>
            <a:r>
              <a:rPr lang="en-US" dirty="0" smtClean="0"/>
              <a:t>Section 1B Learning Goals</a:t>
            </a:r>
            <a:endParaRPr lang="en-US" dirty="0"/>
          </a:p>
        </p:txBody>
      </p:sp>
      <p:sp>
        <p:nvSpPr>
          <p:cNvPr id="3" name="Text Placeholder 2"/>
          <p:cNvSpPr>
            <a:spLocks noGrp="1"/>
          </p:cNvSpPr>
          <p:nvPr>
            <p:ph type="body" sz="quarter" idx="13"/>
          </p:nvPr>
        </p:nvSpPr>
        <p:spPr>
          <a:xfrm>
            <a:off x="1" y="1421176"/>
            <a:ext cx="9849080" cy="5436824"/>
          </a:xfrm>
        </p:spPr>
        <p:txBody>
          <a:bodyPr/>
          <a:lstStyle/>
          <a:p>
            <a:r>
              <a:rPr lang="en-US" sz="3100" dirty="0"/>
              <a:t>Build a shared understanding of </a:t>
            </a:r>
            <a:r>
              <a:rPr lang="en-US" sz="3100" dirty="0" smtClean="0"/>
              <a:t>the architecture: </a:t>
            </a:r>
          </a:p>
          <a:p>
            <a:pPr marL="1200150" lvl="1" indent="-742950">
              <a:buFont typeface="+mj-lt"/>
              <a:buAutoNum type="alphaLcPeriod"/>
            </a:pPr>
            <a:r>
              <a:rPr lang="en-US" sz="3000" dirty="0" smtClean="0"/>
              <a:t>the </a:t>
            </a:r>
            <a:r>
              <a:rPr lang="en-US" sz="3000" dirty="0"/>
              <a:t>overall organizational structure of the document, </a:t>
            </a:r>
            <a:endParaRPr lang="en-US" sz="3000" dirty="0" smtClean="0"/>
          </a:p>
          <a:p>
            <a:pPr marL="1200150" lvl="1" indent="-742950">
              <a:buFont typeface="+mj-lt"/>
              <a:buAutoNum type="alphaLcPeriod"/>
            </a:pPr>
            <a:r>
              <a:rPr lang="en-US" sz="3000" dirty="0" smtClean="0"/>
              <a:t>the </a:t>
            </a:r>
            <a:r>
              <a:rPr lang="en-US" sz="3000" dirty="0"/>
              <a:t>different ways to view the standards, and </a:t>
            </a:r>
            <a:endParaRPr lang="en-US" sz="3000" dirty="0" smtClean="0"/>
          </a:p>
          <a:p>
            <a:pPr marL="1200150" lvl="1" indent="-742950">
              <a:buFont typeface="+mj-lt"/>
              <a:buAutoNum type="alphaLcPeriod"/>
            </a:pPr>
            <a:r>
              <a:rPr lang="en-US" sz="3000" dirty="0" smtClean="0"/>
              <a:t>the </a:t>
            </a:r>
            <a:r>
              <a:rPr lang="en-US" sz="3000" dirty="0"/>
              <a:t>design considerations of the specific components within the </a:t>
            </a:r>
            <a:r>
              <a:rPr lang="en-US" sz="3000" i="1" dirty="0" smtClean="0"/>
              <a:t>KAS </a:t>
            </a:r>
            <a:r>
              <a:rPr lang="en-US" sz="3000" i="1" dirty="0"/>
              <a:t>for Reading and </a:t>
            </a:r>
            <a:r>
              <a:rPr lang="en-US" sz="3000" i="1" dirty="0" smtClean="0"/>
              <a:t>Writing</a:t>
            </a:r>
            <a:r>
              <a:rPr lang="en-US" sz="3000" dirty="0" smtClean="0"/>
              <a:t>.</a:t>
            </a:r>
            <a:endParaRPr lang="en-US" sz="3000" dirty="0"/>
          </a:p>
          <a:p>
            <a:r>
              <a:rPr lang="en-US" sz="3100" dirty="0"/>
              <a:t>Strengthen </a:t>
            </a:r>
            <a:r>
              <a:rPr lang="en-US" sz="3100" dirty="0" smtClean="0"/>
              <a:t>an understanding of the connection </a:t>
            </a:r>
            <a:r>
              <a:rPr lang="en-US" sz="3100" dirty="0"/>
              <a:t>between the components of the </a:t>
            </a:r>
            <a:r>
              <a:rPr lang="en-US" sz="3100" i="1" dirty="0"/>
              <a:t>KAS for Reading and Writing </a:t>
            </a:r>
            <a:r>
              <a:rPr lang="en-US" sz="3100" dirty="0"/>
              <a:t>and the way those components </a:t>
            </a:r>
            <a:r>
              <a:rPr lang="en-US" sz="3100" dirty="0" smtClean="0"/>
              <a:t>support </a:t>
            </a:r>
            <a:r>
              <a:rPr lang="en-US" sz="3100" dirty="0"/>
              <a:t>teachers and other stakeholders. </a:t>
            </a:r>
          </a:p>
        </p:txBody>
      </p:sp>
      <p:sp>
        <p:nvSpPr>
          <p:cNvPr id="4" name="Slide Number Placeholder 3"/>
          <p:cNvSpPr>
            <a:spLocks noGrp="1"/>
          </p:cNvSpPr>
          <p:nvPr>
            <p:ph type="sldNum" sz="quarter" idx="12"/>
          </p:nvPr>
        </p:nvSpPr>
        <p:spPr/>
        <p:txBody>
          <a:bodyPr/>
          <a:lstStyle/>
          <a:p>
            <a:fld id="{91BD7323-49BF-4C97-8773-5EC64C492009}" type="slidenum">
              <a:rPr lang="en-US" smtClean="0"/>
              <a:t>23</a:t>
            </a:fld>
            <a:endParaRPr lang="en-US"/>
          </a:p>
        </p:txBody>
      </p:sp>
    </p:spTree>
    <p:extLst>
      <p:ext uri="{BB962C8B-B14F-4D97-AF65-F5344CB8AC3E}">
        <p14:creationId xmlns:p14="http://schemas.microsoft.com/office/powerpoint/2010/main" val="36518553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812120"/>
          </a:xfrm>
        </p:spPr>
        <p:txBody>
          <a:bodyPr/>
          <a:lstStyle/>
          <a:p>
            <a:r>
              <a:rPr lang="en-US" dirty="0" smtClean="0"/>
              <a:t>Coming Up</a:t>
            </a:r>
            <a:endParaRPr lang="en-US" dirty="0"/>
          </a:p>
        </p:txBody>
      </p:sp>
      <p:sp>
        <p:nvSpPr>
          <p:cNvPr id="4" name="Slide Number Placeholder 3"/>
          <p:cNvSpPr>
            <a:spLocks noGrp="1"/>
          </p:cNvSpPr>
          <p:nvPr>
            <p:ph type="sldNum" sz="quarter" idx="12"/>
          </p:nvPr>
        </p:nvSpPr>
        <p:spPr/>
        <p:txBody>
          <a:bodyPr/>
          <a:lstStyle/>
          <a:p>
            <a:fld id="{91BD7323-49BF-4C97-8773-5EC64C492009}" type="slidenum">
              <a:rPr lang="en-US" smtClean="0"/>
              <a:t>24</a:t>
            </a:fld>
            <a:endParaRPr lang="en-US"/>
          </a:p>
        </p:txBody>
      </p:sp>
      <p:sp>
        <p:nvSpPr>
          <p:cNvPr id="5" name="Rectangle 1"/>
          <p:cNvSpPr>
            <a:spLocks noGrp="1" noChangeArrowheads="1"/>
          </p:cNvSpPr>
          <p:nvPr>
            <p:ph type="body" sz="quarter" idx="13"/>
          </p:nvPr>
        </p:nvSpPr>
        <p:spPr bwMode="auto">
          <a:xfrm>
            <a:off x="0" y="1574275"/>
            <a:ext cx="10199077" cy="473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lvl1pPr indent="381000"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buFont typeface="Arial" panose="020B0604020202020204" pitchFamily="34" charset="0"/>
              <a:buChar char="•"/>
            </a:pPr>
            <a:r>
              <a:rPr lang="en-US" sz="2800" dirty="0" smtClean="0"/>
              <a:t>Section </a:t>
            </a:r>
            <a:r>
              <a:rPr lang="en-US" sz="2800" dirty="0"/>
              <a:t>1C:  Deeper Dive into the </a:t>
            </a:r>
            <a:r>
              <a:rPr lang="en-US" sz="2800" dirty="0" smtClean="0"/>
              <a:t>Interdisciplinary 	</a:t>
            </a:r>
          </a:p>
          <a:p>
            <a:pPr indent="0">
              <a:buNone/>
            </a:pPr>
            <a:r>
              <a:rPr lang="en-US" sz="2800" dirty="0" smtClean="0"/>
              <a:t>			  Literacy Practices</a:t>
            </a:r>
          </a:p>
          <a:p>
            <a:pPr indent="0">
              <a:buNone/>
            </a:pPr>
            <a:endParaRPr lang="en-US" sz="2800" dirty="0"/>
          </a:p>
          <a:p>
            <a:pPr>
              <a:buFont typeface="Arial" panose="020B0604020202020204" pitchFamily="34" charset="0"/>
              <a:buChar char="•"/>
            </a:pPr>
            <a:r>
              <a:rPr lang="en-US" sz="2800" dirty="0"/>
              <a:t>Section 1D:  Spotlight: </a:t>
            </a:r>
            <a:r>
              <a:rPr lang="en-US" sz="2800" dirty="0" smtClean="0"/>
              <a:t>Unpacking Multidimensionality</a:t>
            </a:r>
          </a:p>
          <a:p>
            <a:pPr>
              <a:buFont typeface="Arial" panose="020B0604020202020204" pitchFamily="34" charset="0"/>
              <a:buChar char="•"/>
            </a:pPr>
            <a:endParaRPr lang="en-US" sz="2800" dirty="0"/>
          </a:p>
          <a:p>
            <a:pPr>
              <a:buFont typeface="Arial" panose="020B0604020202020204" pitchFamily="34" charset="0"/>
              <a:buChar char="•"/>
            </a:pPr>
            <a:r>
              <a:rPr lang="en-US" sz="2800" dirty="0" smtClean="0"/>
              <a:t>Section </a:t>
            </a:r>
            <a:r>
              <a:rPr lang="en-US" sz="2800" dirty="0"/>
              <a:t>1E:  Spotlight: Early Literacy</a:t>
            </a:r>
          </a:p>
          <a:p>
            <a:pPr>
              <a:buFont typeface="Arial" panose="020B0604020202020204" pitchFamily="34" charset="0"/>
              <a:buChar char="•"/>
            </a:pPr>
            <a:endParaRPr lang="en-US" sz="2800" dirty="0" smtClean="0"/>
          </a:p>
          <a:p>
            <a:pPr>
              <a:buFont typeface="Arial" panose="020B0604020202020204" pitchFamily="34" charset="0"/>
              <a:buChar char="•"/>
            </a:pPr>
            <a:r>
              <a:rPr lang="en-US" sz="2800" dirty="0" smtClean="0"/>
              <a:t>Section </a:t>
            </a:r>
            <a:r>
              <a:rPr lang="en-US" sz="2800" dirty="0"/>
              <a:t>1F:  Additional Instructional Implications</a:t>
            </a:r>
          </a:p>
          <a:p>
            <a:pPr>
              <a:buFont typeface="Arial" panose="020B0604020202020204" pitchFamily="34" charset="0"/>
              <a:buChar char="•"/>
            </a:pPr>
            <a:endParaRPr lang="en-US" sz="2800" dirty="0" smtClean="0"/>
          </a:p>
          <a:p>
            <a:pPr>
              <a:buFont typeface="Arial" panose="020B0604020202020204" pitchFamily="34" charset="0"/>
              <a:buChar char="•"/>
            </a:pPr>
            <a:r>
              <a:rPr lang="en-US" sz="2800" dirty="0" smtClean="0"/>
              <a:t>Section </a:t>
            </a:r>
            <a:r>
              <a:rPr lang="en-US" sz="2800" dirty="0"/>
              <a:t>1G:  Wrap up of Module 1 &amp;</a:t>
            </a:r>
            <a:r>
              <a:rPr lang="en-US" sz="2800" dirty="0" smtClean="0"/>
              <a:t> Next Steps</a:t>
            </a:r>
            <a:endParaRPr kumimoji="0" lang="en-US" altLang="en-US" sz="2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chemeClr val="tx1"/>
                </a:solidFill>
                <a:effectLst/>
              </a:rPr>
              <a:t/>
            </a:r>
            <a:br>
              <a:rPr kumimoji="0" lang="en-US" altLang="en-US" sz="1000" b="0" i="0" u="none" strike="noStrike" cap="none" normalizeH="0" baseline="0" dirty="0" smtClean="0">
                <a:ln>
                  <a:noFill/>
                </a:ln>
                <a:solidFill>
                  <a:schemeClr val="tx1"/>
                </a:solidFill>
                <a:effectLst/>
              </a:rPr>
            </a:b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061904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End Slide Section B</a:t>
            </a:r>
            <a:endParaRPr lang="en-US" dirty="0"/>
          </a:p>
        </p:txBody>
      </p:sp>
      <p:sp>
        <p:nvSpPr>
          <p:cNvPr id="4" name="Slide Number Placeholder 3"/>
          <p:cNvSpPr>
            <a:spLocks noGrp="1"/>
          </p:cNvSpPr>
          <p:nvPr>
            <p:ph type="sldNum" idx="12"/>
          </p:nvPr>
        </p:nvSpPr>
        <p:spPr/>
        <p:txBody>
          <a:bodyPr/>
          <a:lstStyle/>
          <a:p>
            <a:fld id="{91BD7323-49BF-4C97-8773-5EC64C492009}" type="slidenum">
              <a:rPr lang="en-US" smtClean="0"/>
              <a:t>25</a:t>
            </a:fld>
            <a:endParaRPr lang="en-US"/>
          </a:p>
        </p:txBody>
      </p:sp>
      <p:sp>
        <p:nvSpPr>
          <p:cNvPr id="3" name="Text Placeholder 2" hidden="1"/>
          <p:cNvSpPr>
            <a:spLocks noGrp="1"/>
          </p:cNvSpPr>
          <p:nvPr>
            <p:ph type="body" idx="1"/>
          </p:nvPr>
        </p:nvSpPr>
        <p:spPr/>
        <p:txBody>
          <a:bodyPr/>
          <a:lstStyle/>
          <a:p>
            <a:endParaRPr lang="en-US"/>
          </a:p>
        </p:txBody>
      </p:sp>
      <p:pic>
        <p:nvPicPr>
          <p:cNvPr id="1026" name="Picture 2" descr="https://lh4.googleusercontent.com/T8N5UyWlK58lPsBXK5Ci3fgKI2IWUH4Xyan81_udqmjFnbuQnw70kT3wyUX2htf--vKACthcVzMdpO1COcAddj2uCAZ27am6qbhV3OF8VTIaEqlg74rsKYihBSkozXEXYEhNU5uvf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0766" y="0"/>
            <a:ext cx="2061234" cy="20612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0"/>
            <a:ext cx="10326757" cy="6740307"/>
          </a:xfrm>
          <a:prstGeom prst="rect">
            <a:avLst/>
          </a:prstGeom>
        </p:spPr>
        <p:txBody>
          <a:bodyPr wrap="square">
            <a:spAutoFit/>
          </a:bodyPr>
          <a:lstStyle/>
          <a:p>
            <a:r>
              <a:rPr lang="en-US" sz="2400" dirty="0">
                <a:solidFill>
                  <a:srgbClr val="333333"/>
                </a:solidFill>
                <a:latin typeface="&amp;quot"/>
              </a:rPr>
              <a:t>Stop here if you are completing Module 1: Section </a:t>
            </a:r>
            <a:r>
              <a:rPr lang="en-US" sz="2400" dirty="0" smtClean="0">
                <a:solidFill>
                  <a:srgbClr val="333333"/>
                </a:solidFill>
                <a:latin typeface="&amp;quot"/>
              </a:rPr>
              <a:t>1B: Understanding the Architecture </a:t>
            </a:r>
            <a:r>
              <a:rPr lang="en-US" sz="2400" b="1" dirty="0" smtClean="0">
                <a:solidFill>
                  <a:srgbClr val="333333"/>
                </a:solidFill>
                <a:latin typeface="&amp;quot"/>
              </a:rPr>
              <a:t>only</a:t>
            </a:r>
            <a:r>
              <a:rPr lang="en-US" sz="2400" dirty="0">
                <a:solidFill>
                  <a:srgbClr val="333333"/>
                </a:solidFill>
                <a:latin typeface="&amp;quot"/>
              </a:rPr>
              <a:t>.  </a:t>
            </a:r>
            <a:endParaRPr lang="en-US" sz="2400" dirty="0">
              <a:latin typeface="Times New Roman" panose="02020603050405020304" pitchFamily="18" charset="0"/>
            </a:endParaRPr>
          </a:p>
          <a:p>
            <a:endParaRPr lang="en-US" sz="2400" dirty="0" smtClean="0"/>
          </a:p>
          <a:p>
            <a:r>
              <a:rPr lang="en-US" sz="2400" dirty="0" smtClean="0"/>
              <a:t>The </a:t>
            </a:r>
            <a:r>
              <a:rPr lang="en-US" sz="2400" dirty="0"/>
              <a:t>KDE needs your feedback on the effectiveness of this module, the learning platform and how the consultants may best support you as you take the next steps in the implementation process. Feedback from </a:t>
            </a:r>
            <a:r>
              <a:rPr lang="en-US" sz="2400" dirty="0" smtClean="0"/>
              <a:t>the </a:t>
            </a:r>
            <a:r>
              <a:rPr lang="en-US" sz="2400" dirty="0"/>
              <a:t>surveys will be used by the KDE to plan and prepare future professional learning.</a:t>
            </a:r>
          </a:p>
          <a:p>
            <a:endParaRPr lang="en-US" sz="2400" dirty="0"/>
          </a:p>
          <a:p>
            <a:r>
              <a:rPr lang="en-US" sz="2400" dirty="0"/>
              <a:t>Teacher survey:</a:t>
            </a:r>
          </a:p>
          <a:p>
            <a:r>
              <a:rPr lang="en-US" sz="2400" dirty="0">
                <a:hlinkClick r:id="rId3"/>
              </a:rPr>
              <a:t>https://www.surveymonkey.com/r/WNNY92C</a:t>
            </a:r>
            <a:endParaRPr lang="en-US" sz="2400" dirty="0"/>
          </a:p>
          <a:p>
            <a:r>
              <a:rPr lang="en-US" sz="2400" dirty="0"/>
              <a:t>School/District Leader survey: </a:t>
            </a:r>
            <a:endParaRPr lang="en-US" sz="2400" dirty="0">
              <a:solidFill>
                <a:srgbClr val="333333"/>
              </a:solidFill>
              <a:latin typeface="&amp;quot"/>
            </a:endParaRPr>
          </a:p>
          <a:p>
            <a:r>
              <a:rPr lang="en-US" sz="2400" dirty="0">
                <a:solidFill>
                  <a:srgbClr val="333333"/>
                </a:solidFill>
                <a:latin typeface="&amp;quot"/>
                <a:hlinkClick r:id="rId4"/>
              </a:rPr>
              <a:t>https://www.surveymonkey.com/r/W3CDLQH</a:t>
            </a:r>
            <a:endParaRPr lang="en-US" sz="2400" dirty="0">
              <a:solidFill>
                <a:srgbClr val="333333"/>
              </a:solidFill>
              <a:latin typeface="&amp;quot"/>
            </a:endParaRPr>
          </a:p>
          <a:p>
            <a:endParaRPr lang="en-US" sz="2400" dirty="0">
              <a:solidFill>
                <a:srgbClr val="333333"/>
              </a:solidFill>
              <a:latin typeface="&amp;quot"/>
            </a:endParaRPr>
          </a:p>
          <a:p>
            <a:r>
              <a:rPr lang="en-US" sz="2400" dirty="0"/>
              <a:t/>
            </a:r>
            <a:br>
              <a:rPr lang="en-US" sz="2400" dirty="0"/>
            </a:br>
            <a:r>
              <a:rPr lang="en-US" sz="2400" dirty="0">
                <a:solidFill>
                  <a:srgbClr val="333333"/>
                </a:solidFill>
                <a:latin typeface="&amp;quot"/>
              </a:rPr>
              <a:t>If </a:t>
            </a:r>
            <a:r>
              <a:rPr lang="en-US" sz="2400" dirty="0" smtClean="0">
                <a:solidFill>
                  <a:srgbClr val="333333"/>
                </a:solidFill>
                <a:latin typeface="&amp;quot"/>
              </a:rPr>
              <a:t>you would like to </a:t>
            </a:r>
            <a:r>
              <a:rPr lang="en-US" sz="2400" dirty="0">
                <a:solidFill>
                  <a:srgbClr val="333333"/>
                </a:solidFill>
                <a:latin typeface="&amp;quot"/>
              </a:rPr>
              <a:t>complete another section of Module 1 at this time, continue onto the next slide to begin facilitating Module 1: Section </a:t>
            </a:r>
            <a:r>
              <a:rPr lang="en-US" sz="2400" dirty="0" smtClean="0">
                <a:solidFill>
                  <a:srgbClr val="333333"/>
                </a:solidFill>
                <a:latin typeface="&amp;quot"/>
              </a:rPr>
              <a:t>1C: Deeper Dive into the Interdisciplinary Literacy Practices.  </a:t>
            </a:r>
            <a:r>
              <a:rPr lang="en-US" sz="2400" dirty="0">
                <a:solidFill>
                  <a:srgbClr val="333333"/>
                </a:solidFill>
                <a:latin typeface="&amp;quot"/>
              </a:rPr>
              <a:t> </a:t>
            </a:r>
            <a:endParaRPr lang="en-US" sz="2400" dirty="0">
              <a:latin typeface="Times New Roman" panose="02020603050405020304" pitchFamily="18" charset="0"/>
            </a:endParaRPr>
          </a:p>
        </p:txBody>
      </p:sp>
    </p:spTree>
    <p:extLst>
      <p:ext uri="{BB962C8B-B14F-4D97-AF65-F5344CB8AC3E}">
        <p14:creationId xmlns:p14="http://schemas.microsoft.com/office/powerpoint/2010/main" val="9975794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a:spLocks noGrp="1"/>
          </p:cNvSpPr>
          <p:nvPr>
            <p:ph type="ctrTitle"/>
          </p:nvPr>
        </p:nvSpPr>
        <p:spPr>
          <a:xfrm>
            <a:off x="485401" y="640080"/>
            <a:ext cx="9228600" cy="3035808"/>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72B62"/>
              </a:buClr>
              <a:buSzPts val="4800"/>
              <a:buFont typeface="Georgia"/>
              <a:buNone/>
            </a:pPr>
            <a:r>
              <a:rPr lang="en-US" sz="4000" dirty="0" smtClean="0"/>
              <a:t>Getting to Know the </a:t>
            </a:r>
            <a:br>
              <a:rPr lang="en-US" sz="4000" dirty="0" smtClean="0"/>
            </a:br>
            <a:r>
              <a:rPr lang="en-US" sz="4000" i="1" dirty="0" smtClean="0"/>
              <a:t>Kentucky Academic Standards for Reading and Writing</a:t>
            </a:r>
            <a:r>
              <a:rPr lang="en-US" sz="4000" dirty="0" smtClean="0"/>
              <a:t/>
            </a:r>
            <a:br>
              <a:rPr lang="en-US" sz="4000" dirty="0" smtClean="0"/>
            </a:br>
            <a:endParaRPr sz="4000" b="0" i="0" u="none" strike="noStrike" cap="none" dirty="0">
              <a:solidFill>
                <a:srgbClr val="072B62"/>
              </a:solidFill>
              <a:latin typeface="Georgia"/>
              <a:ea typeface="Georgia"/>
              <a:cs typeface="Georgia"/>
              <a:sym typeface="Georgia"/>
            </a:endParaRPr>
          </a:p>
        </p:txBody>
      </p:sp>
      <p:sp>
        <p:nvSpPr>
          <p:cNvPr id="341" name="Shape 341"/>
          <p:cNvSpPr txBox="1">
            <a:spLocks noGrp="1"/>
          </p:cNvSpPr>
          <p:nvPr>
            <p:ph type="subTitle" idx="1"/>
          </p:nvPr>
        </p:nvSpPr>
        <p:spPr>
          <a:xfrm>
            <a:off x="485402" y="4169663"/>
            <a:ext cx="8978088" cy="1735377"/>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D2BD24"/>
              </a:buClr>
              <a:buSzPts val="2800"/>
              <a:buFont typeface="Noto Sans Symbols"/>
              <a:buNone/>
            </a:pPr>
            <a:r>
              <a:rPr lang="en-US" sz="3600" b="0" i="0" u="none" strike="noStrike" cap="none" dirty="0" smtClean="0">
                <a:solidFill>
                  <a:srgbClr val="7F7F7F"/>
                </a:solidFill>
                <a:latin typeface="Georgia" panose="02040502050405020303" pitchFamily="18" charset="0"/>
                <a:sym typeface="Source Sans Pro"/>
              </a:rPr>
              <a:t>Module 1: Section 1C</a:t>
            </a:r>
            <a:endParaRPr lang="en-US" sz="3600" dirty="0">
              <a:latin typeface="Georgia" panose="02040502050405020303" pitchFamily="18" charset="0"/>
            </a:endParaRPr>
          </a:p>
          <a:p>
            <a:pPr marL="0" marR="0" lvl="0" indent="0" rtl="0">
              <a:lnSpc>
                <a:spcPct val="100000"/>
              </a:lnSpc>
              <a:spcBef>
                <a:spcPts val="0"/>
              </a:spcBef>
              <a:spcAft>
                <a:spcPts val="0"/>
              </a:spcAft>
              <a:buClr>
                <a:srgbClr val="D2BD24"/>
              </a:buClr>
              <a:buSzPts val="2800"/>
              <a:buFont typeface="Noto Sans Symbols"/>
              <a:buNone/>
            </a:pPr>
            <a:r>
              <a:rPr lang="en-US" sz="3600" dirty="0" smtClean="0">
                <a:latin typeface="Georgia" panose="02040502050405020303" pitchFamily="18" charset="0"/>
              </a:rPr>
              <a:t>Deeper Dive into the Interdisciplinary Literacy Practices</a:t>
            </a:r>
            <a:endParaRPr lang="en-US" sz="3600" b="0" i="0" u="none" strike="noStrike" cap="none" dirty="0" smtClean="0">
              <a:solidFill>
                <a:srgbClr val="7F7F7F"/>
              </a:solidFill>
              <a:latin typeface="Georgia" panose="02040502050405020303" pitchFamily="18" charset="0"/>
              <a:sym typeface="Source Sans Pro"/>
            </a:endParaRPr>
          </a:p>
          <a:p>
            <a:pPr marL="0" marR="0" lvl="0" indent="0" rtl="0">
              <a:lnSpc>
                <a:spcPct val="100000"/>
              </a:lnSpc>
              <a:spcBef>
                <a:spcPts val="0"/>
              </a:spcBef>
              <a:spcAft>
                <a:spcPts val="0"/>
              </a:spcAft>
              <a:buClr>
                <a:srgbClr val="D2BD24"/>
              </a:buClr>
              <a:buSzPts val="2800"/>
              <a:buFont typeface="Noto Sans Symbols"/>
              <a:buNone/>
            </a:pPr>
            <a:endParaRPr sz="4000" b="0" i="0" u="none" strike="noStrike" cap="none" dirty="0">
              <a:solidFill>
                <a:srgbClr val="7F7F7F"/>
              </a:solidFill>
              <a:latin typeface="Georgia" panose="02040502050405020303" pitchFamily="18" charset="0"/>
              <a:sym typeface="Source Sans Pro"/>
            </a:endParaRPr>
          </a:p>
        </p:txBody>
      </p:sp>
    </p:spTree>
    <p:extLst>
      <p:ext uri="{BB962C8B-B14F-4D97-AF65-F5344CB8AC3E}">
        <p14:creationId xmlns:p14="http://schemas.microsoft.com/office/powerpoint/2010/main" val="27405925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Norms</a:t>
            </a:r>
            <a:endParaRPr lang="en-US" dirty="0"/>
          </a:p>
        </p:txBody>
      </p:sp>
      <p:sp>
        <p:nvSpPr>
          <p:cNvPr id="3" name="Text Placeholder 2"/>
          <p:cNvSpPr>
            <a:spLocks noGrp="1"/>
          </p:cNvSpPr>
          <p:nvPr>
            <p:ph type="body" sz="quarter" idx="13"/>
          </p:nvPr>
        </p:nvSpPr>
        <p:spPr>
          <a:xfrm>
            <a:off x="555786" y="1224951"/>
            <a:ext cx="9188715" cy="5449824"/>
          </a:xfrm>
        </p:spPr>
        <p:txBody>
          <a:bodyPr/>
          <a:lstStyle/>
          <a:p>
            <a:pPr>
              <a:buFont typeface="Arial" panose="020B0604020202020204" pitchFamily="34" charset="0"/>
              <a:buChar char="•"/>
            </a:pPr>
            <a:r>
              <a:rPr lang="en-US" dirty="0" smtClean="0"/>
              <a:t>Assume best intentions.</a:t>
            </a:r>
          </a:p>
          <a:p>
            <a:pPr>
              <a:buFont typeface="Arial" panose="020B0604020202020204" pitchFamily="34" charset="0"/>
              <a:buChar char="•"/>
            </a:pPr>
            <a:r>
              <a:rPr lang="en-US" dirty="0" smtClean="0"/>
              <a:t>Listen carefully to one another.</a:t>
            </a:r>
          </a:p>
          <a:p>
            <a:pPr>
              <a:buFont typeface="Arial" panose="020B0604020202020204" pitchFamily="34" charset="0"/>
              <a:buChar char="•"/>
            </a:pPr>
            <a:r>
              <a:rPr lang="en-US" dirty="0" smtClean="0"/>
              <a:t>Be open to new ideas.</a:t>
            </a:r>
          </a:p>
          <a:p>
            <a:pPr>
              <a:buFont typeface="Arial" panose="020B0604020202020204" pitchFamily="34" charset="0"/>
              <a:buChar char="•"/>
            </a:pPr>
            <a:r>
              <a:rPr lang="en-US" dirty="0" smtClean="0"/>
              <a:t>Be open to working outside your comfort zone.</a:t>
            </a:r>
          </a:p>
          <a:p>
            <a:pPr>
              <a:buFont typeface="Arial" panose="020B0604020202020204" pitchFamily="34" charset="0"/>
              <a:buChar char="•"/>
            </a:pPr>
            <a:r>
              <a:rPr lang="en-US" dirty="0" smtClean="0"/>
              <a:t>Ask questions.</a:t>
            </a:r>
          </a:p>
          <a:p>
            <a:pPr>
              <a:buFont typeface="Arial" panose="020B0604020202020204" pitchFamily="34" charset="0"/>
              <a:buChar char="•"/>
            </a:pPr>
            <a:r>
              <a:rPr lang="en-US" dirty="0" smtClean="0"/>
              <a:t>Allow a chance for everyone to participate.</a:t>
            </a:r>
            <a:endParaRPr lang="en-US" dirty="0"/>
          </a:p>
        </p:txBody>
      </p:sp>
      <p:sp>
        <p:nvSpPr>
          <p:cNvPr id="4" name="Slide Number Placeholder 3"/>
          <p:cNvSpPr>
            <a:spLocks noGrp="1"/>
          </p:cNvSpPr>
          <p:nvPr>
            <p:ph type="sldNum" sz="quarter" idx="12"/>
          </p:nvPr>
        </p:nvSpPr>
        <p:spPr/>
        <p:txBody>
          <a:bodyPr/>
          <a:lstStyle/>
          <a:p>
            <a:fld id="{91BD7323-49BF-4C97-8773-5EC64C492009}" type="slidenum">
              <a:rPr lang="en-US" smtClean="0"/>
              <a:t>27</a:t>
            </a:fld>
            <a:endParaRPr lang="en-US"/>
          </a:p>
        </p:txBody>
      </p:sp>
    </p:spTree>
    <p:extLst>
      <p:ext uri="{BB962C8B-B14F-4D97-AF65-F5344CB8AC3E}">
        <p14:creationId xmlns:p14="http://schemas.microsoft.com/office/powerpoint/2010/main" val="28260023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Essential Questions</a:t>
            </a:r>
            <a:endParaRPr lang="en-US" dirty="0"/>
          </a:p>
        </p:txBody>
      </p:sp>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28</a:t>
            </a:fld>
            <a:endParaRPr lang="en-US"/>
          </a:p>
        </p:txBody>
      </p:sp>
      <p:sp>
        <p:nvSpPr>
          <p:cNvPr id="9" name="Text Placeholder 8"/>
          <p:cNvSpPr>
            <a:spLocks noGrp="1"/>
          </p:cNvSpPr>
          <p:nvPr>
            <p:ph type="body" idx="1"/>
          </p:nvPr>
        </p:nvSpPr>
        <p:spPr>
          <a:xfrm>
            <a:off x="581634" y="1578115"/>
            <a:ext cx="9090000" cy="5096571"/>
          </a:xfrm>
        </p:spPr>
        <p:txBody>
          <a:bodyPr/>
          <a:lstStyle/>
          <a:p>
            <a:pPr marL="800100" indent="-571500">
              <a:buFont typeface="Arial" panose="020B0604020202020204" pitchFamily="34" charset="0"/>
              <a:buChar char="•"/>
            </a:pPr>
            <a:r>
              <a:rPr lang="en-US" sz="3800" dirty="0" smtClean="0"/>
              <a:t>What is the purpose and function of the ten interdisciplinary literacy practices?</a:t>
            </a:r>
          </a:p>
          <a:p>
            <a:pPr marL="800100" indent="-571500">
              <a:buFont typeface="Arial" panose="020B0604020202020204" pitchFamily="34" charset="0"/>
              <a:buChar char="•"/>
            </a:pPr>
            <a:r>
              <a:rPr lang="en-US" sz="3800" dirty="0" smtClean="0"/>
              <a:t>How are the practices different from the reading and writing content standards?</a:t>
            </a:r>
          </a:p>
          <a:p>
            <a:pPr marL="800100" indent="-571500">
              <a:buFont typeface="Arial" panose="020B0604020202020204" pitchFamily="34" charset="0"/>
              <a:buChar char="•"/>
            </a:pPr>
            <a:r>
              <a:rPr lang="en-US" sz="3800" dirty="0" smtClean="0"/>
              <a:t>How does intentional engagement in the practices help to foster literacy and student learning? </a:t>
            </a:r>
            <a:endParaRPr lang="en-US" sz="3800" dirty="0"/>
          </a:p>
        </p:txBody>
      </p:sp>
    </p:spTree>
    <p:extLst>
      <p:ext uri="{BB962C8B-B14F-4D97-AF65-F5344CB8AC3E}">
        <p14:creationId xmlns:p14="http://schemas.microsoft.com/office/powerpoint/2010/main" val="21650629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1"/>
            <a:ext cx="10460980" cy="583894"/>
          </a:xfrm>
        </p:spPr>
        <p:txBody>
          <a:bodyPr/>
          <a:lstStyle/>
          <a:p>
            <a:pPr algn="ctr"/>
            <a:r>
              <a:rPr lang="en-US" sz="3200" dirty="0" smtClean="0"/>
              <a:t>Relationship Status</a:t>
            </a:r>
            <a:endParaRPr lang="en-US" sz="3200" dirty="0"/>
          </a:p>
        </p:txBody>
      </p:sp>
      <p:sp>
        <p:nvSpPr>
          <p:cNvPr id="5" name="Text Placeholder 4"/>
          <p:cNvSpPr>
            <a:spLocks noGrp="1"/>
          </p:cNvSpPr>
          <p:nvPr>
            <p:ph type="body" idx="1"/>
          </p:nvPr>
        </p:nvSpPr>
        <p:spPr>
          <a:xfrm>
            <a:off x="352799" y="781358"/>
            <a:ext cx="4879433" cy="749132"/>
          </a:xfrm>
        </p:spPr>
        <p:txBody>
          <a:bodyPr/>
          <a:lstStyle/>
          <a:p>
            <a:pPr algn="ctr"/>
            <a:r>
              <a:rPr lang="en-US" b="1" dirty="0" smtClean="0"/>
              <a:t>Reading and Writing Content Standards</a:t>
            </a:r>
            <a:endParaRPr lang="en-US" b="1" dirty="0"/>
          </a:p>
        </p:txBody>
      </p:sp>
      <p:sp>
        <p:nvSpPr>
          <p:cNvPr id="6" name="Text Placeholder 5"/>
          <p:cNvSpPr>
            <a:spLocks noGrp="1"/>
          </p:cNvSpPr>
          <p:nvPr>
            <p:ph type="body" idx="2"/>
          </p:nvPr>
        </p:nvSpPr>
        <p:spPr>
          <a:xfrm>
            <a:off x="6462801" y="793214"/>
            <a:ext cx="5023600" cy="749132"/>
          </a:xfrm>
        </p:spPr>
        <p:txBody>
          <a:bodyPr/>
          <a:lstStyle/>
          <a:p>
            <a:pPr algn="ctr"/>
            <a:r>
              <a:rPr lang="en-US" b="1" dirty="0" smtClean="0"/>
              <a:t>Interdisciplinary Literacy Practices</a:t>
            </a:r>
            <a:endParaRPr lang="en-US" b="1" dirty="0"/>
          </a:p>
        </p:txBody>
      </p:sp>
      <p:sp>
        <p:nvSpPr>
          <p:cNvPr id="4" name="Slide Number Placeholder 3"/>
          <p:cNvSpPr>
            <a:spLocks noGrp="1"/>
          </p:cNvSpPr>
          <p:nvPr>
            <p:ph type="sldNum" idx="12"/>
          </p:nvPr>
        </p:nvSpPr>
        <p:spPr/>
        <p:txBody>
          <a:bodyPr/>
          <a:lstStyle/>
          <a:p>
            <a:fld id="{91BD7323-49BF-4C97-8773-5EC64C492009}" type="slidenum">
              <a:rPr lang="en-US" smtClean="0"/>
              <a:t>29</a:t>
            </a:fld>
            <a:endParaRPr lang="en-US"/>
          </a:p>
        </p:txBody>
      </p:sp>
      <p:sp>
        <p:nvSpPr>
          <p:cNvPr id="7" name="Text Placeholder 6"/>
          <p:cNvSpPr>
            <a:spLocks noGrp="1"/>
          </p:cNvSpPr>
          <p:nvPr>
            <p:ph type="body" idx="3"/>
          </p:nvPr>
        </p:nvSpPr>
        <p:spPr>
          <a:xfrm>
            <a:off x="1" y="1450876"/>
            <a:ext cx="5970966" cy="5436824"/>
          </a:xfrm>
        </p:spPr>
        <p:txBody>
          <a:bodyPr/>
          <a:lstStyle/>
          <a:p>
            <a:pPr>
              <a:buFont typeface="Arial" panose="020B0604020202020204" pitchFamily="34" charset="0"/>
              <a:buChar char="•"/>
            </a:pPr>
            <a:r>
              <a:rPr lang="en-US" sz="2400" dirty="0" smtClean="0"/>
              <a:t>Represent goals </a:t>
            </a:r>
            <a:r>
              <a:rPr lang="en-US" sz="2400" dirty="0"/>
              <a:t>or </a:t>
            </a:r>
            <a:r>
              <a:rPr lang="en-US" sz="2400" dirty="0" smtClean="0"/>
              <a:t>outcomes </a:t>
            </a:r>
            <a:r>
              <a:rPr lang="en-US" sz="2400" dirty="0"/>
              <a:t>of an educational </a:t>
            </a:r>
            <a:r>
              <a:rPr lang="en-US" sz="2400" dirty="0" smtClean="0"/>
              <a:t>program</a:t>
            </a:r>
          </a:p>
          <a:p>
            <a:pPr>
              <a:buFont typeface="Arial" panose="020B0604020202020204" pitchFamily="34" charset="0"/>
              <a:buChar char="•"/>
            </a:pPr>
            <a:r>
              <a:rPr lang="en-US" sz="2400" dirty="0"/>
              <a:t>A</a:t>
            </a:r>
            <a:r>
              <a:rPr lang="en-US" sz="2400" dirty="0" smtClean="0"/>
              <a:t>re </a:t>
            </a:r>
            <a:r>
              <a:rPr lang="en-US" sz="2400" dirty="0"/>
              <a:t>vertically aligned expected outcomes for all </a:t>
            </a:r>
            <a:r>
              <a:rPr lang="en-US" sz="2400" dirty="0" smtClean="0"/>
              <a:t>students</a:t>
            </a:r>
            <a:endParaRPr lang="en-US" sz="2400" dirty="0"/>
          </a:p>
          <a:p>
            <a:pPr>
              <a:buFont typeface="Arial" panose="020B0604020202020204" pitchFamily="34" charset="0"/>
              <a:buChar char="•"/>
            </a:pPr>
            <a:r>
              <a:rPr lang="en-US" sz="2400" dirty="0"/>
              <a:t>E</a:t>
            </a:r>
            <a:r>
              <a:rPr lang="en-US" sz="2400" dirty="0" smtClean="0"/>
              <a:t>stablish </a:t>
            </a:r>
            <a:r>
              <a:rPr lang="en-US" sz="2400" dirty="0"/>
              <a:t>a statewide baseline of </a:t>
            </a:r>
            <a:r>
              <a:rPr lang="en-US" sz="2400" dirty="0" smtClean="0"/>
              <a:t>what </a:t>
            </a:r>
            <a:r>
              <a:rPr lang="en-US" sz="2400" dirty="0"/>
              <a:t>students should know and be able to do at the conclusion of a grade or </a:t>
            </a:r>
            <a:r>
              <a:rPr lang="en-US" sz="2400" dirty="0" smtClean="0"/>
              <a:t>grade-span; the minimum content to be learned in each grade or grade-span</a:t>
            </a:r>
          </a:p>
          <a:p>
            <a:pPr>
              <a:buFont typeface="Arial" panose="020B0604020202020204" pitchFamily="34" charset="0"/>
              <a:buChar char="•"/>
            </a:pPr>
            <a:r>
              <a:rPr lang="en-US" sz="2400" dirty="0"/>
              <a:t>A</a:t>
            </a:r>
            <a:r>
              <a:rPr lang="en-US" sz="2400" dirty="0" smtClean="0"/>
              <a:t>ddress </a:t>
            </a:r>
            <a:r>
              <a:rPr lang="en-US" sz="2400" dirty="0"/>
              <a:t>what is to be learned but do not address how learning experiences are to be designed or what resources should be </a:t>
            </a:r>
            <a:br>
              <a:rPr lang="en-US" sz="2400" dirty="0"/>
            </a:br>
            <a:r>
              <a:rPr lang="en-US" sz="2400" dirty="0" smtClean="0"/>
              <a:t>used</a:t>
            </a:r>
            <a:r>
              <a:rPr lang="en-US" sz="2400" dirty="0"/>
              <a:t/>
            </a:r>
            <a:br>
              <a:rPr lang="en-US" sz="2400" dirty="0"/>
            </a:br>
            <a:endParaRPr lang="en-US" sz="2400" dirty="0"/>
          </a:p>
        </p:txBody>
      </p:sp>
      <p:sp>
        <p:nvSpPr>
          <p:cNvPr id="8" name="Text Placeholder 7"/>
          <p:cNvSpPr>
            <a:spLocks noGrp="1"/>
          </p:cNvSpPr>
          <p:nvPr>
            <p:ph type="body" idx="4"/>
          </p:nvPr>
        </p:nvSpPr>
        <p:spPr>
          <a:xfrm>
            <a:off x="5970967" y="1450876"/>
            <a:ext cx="6221033" cy="5407124"/>
          </a:xfrm>
        </p:spPr>
        <p:txBody>
          <a:bodyPr/>
          <a:lstStyle/>
          <a:p>
            <a:pPr>
              <a:buFont typeface="Arial" panose="020B0604020202020204" pitchFamily="34" charset="0"/>
              <a:buChar char="•"/>
            </a:pPr>
            <a:r>
              <a:rPr lang="en-US" sz="2400" dirty="0" smtClean="0"/>
              <a:t>Are built </a:t>
            </a:r>
            <a:r>
              <a:rPr lang="en-US" sz="2400" dirty="0"/>
              <a:t>upon a foundation of common </a:t>
            </a:r>
            <a:r>
              <a:rPr lang="en-US" sz="2400" dirty="0" smtClean="0"/>
              <a:t>understandings – or practices – which </a:t>
            </a:r>
            <a:r>
              <a:rPr lang="en-US" sz="2400" dirty="0"/>
              <a:t>provide the overarching goals for literacy instruction for each student across the </a:t>
            </a:r>
            <a:r>
              <a:rPr lang="en-US" sz="2400" dirty="0" smtClean="0"/>
              <a:t>state.</a:t>
            </a:r>
          </a:p>
          <a:p>
            <a:pPr>
              <a:buFont typeface="Arial" panose="020B0604020202020204" pitchFamily="34" charset="0"/>
              <a:buChar char="•"/>
            </a:pPr>
            <a:r>
              <a:rPr lang="en-US" sz="2400" dirty="0" smtClean="0"/>
              <a:t>Are fundamental </a:t>
            </a:r>
            <a:r>
              <a:rPr lang="en-US" sz="2400" dirty="0"/>
              <a:t>to fostering </a:t>
            </a:r>
            <a:r>
              <a:rPr lang="en-US" sz="2400" dirty="0" smtClean="0"/>
              <a:t>a literacy-rich environment </a:t>
            </a:r>
            <a:r>
              <a:rPr lang="en-US" sz="2400" dirty="0"/>
              <a:t>that goes beyond teaching and learning isolated skills. </a:t>
            </a:r>
            <a:endParaRPr lang="en-US" sz="2400" dirty="0" smtClean="0"/>
          </a:p>
          <a:p>
            <a:pPr>
              <a:buFont typeface="Arial" panose="020B0604020202020204" pitchFamily="34" charset="0"/>
              <a:buChar char="•"/>
            </a:pPr>
            <a:r>
              <a:rPr lang="en-US" sz="2400" dirty="0" smtClean="0"/>
              <a:t>Focus on </a:t>
            </a:r>
            <a:r>
              <a:rPr lang="en-US" sz="2400" dirty="0"/>
              <a:t>the larger vision and objective of empowering independent, lifelong learners who think deeply and critically about </a:t>
            </a:r>
            <a:r>
              <a:rPr lang="en-US" sz="2400" dirty="0" smtClean="0"/>
              <a:t>text.</a:t>
            </a:r>
            <a:r>
              <a:rPr lang="en-US" sz="2400" dirty="0"/>
              <a:t/>
            </a:r>
            <a:br>
              <a:rPr lang="en-US" sz="2400" dirty="0"/>
            </a:br>
            <a:endParaRPr lang="en-US" sz="2400" dirty="0"/>
          </a:p>
        </p:txBody>
      </p:sp>
    </p:spTree>
    <p:extLst>
      <p:ext uri="{BB962C8B-B14F-4D97-AF65-F5344CB8AC3E}">
        <p14:creationId xmlns:p14="http://schemas.microsoft.com/office/powerpoint/2010/main" val="3544885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Revision Process Overview Essential Questions</a:t>
            </a:r>
            <a:endParaRPr lang="en-US" dirty="0"/>
          </a:p>
        </p:txBody>
      </p:sp>
      <p:sp>
        <p:nvSpPr>
          <p:cNvPr id="3" name="Text Placeholder 2"/>
          <p:cNvSpPr>
            <a:spLocks noGrp="1"/>
          </p:cNvSpPr>
          <p:nvPr>
            <p:ph type="body" sz="quarter" idx="13"/>
          </p:nvPr>
        </p:nvSpPr>
        <p:spPr/>
        <p:txBody>
          <a:bodyPr/>
          <a:lstStyle/>
          <a:p>
            <a:r>
              <a:rPr lang="en-US" sz="4400" dirty="0" smtClean="0"/>
              <a:t>Why were the standards revised?</a:t>
            </a:r>
          </a:p>
          <a:p>
            <a:r>
              <a:rPr lang="en-US" sz="4400" dirty="0" smtClean="0"/>
              <a:t>What was the process for the revision?</a:t>
            </a:r>
          </a:p>
          <a:p>
            <a:endParaRPr lang="en-US" dirty="0"/>
          </a:p>
        </p:txBody>
      </p:sp>
      <p:sp>
        <p:nvSpPr>
          <p:cNvPr id="4" name="Slide Number Placeholder 3"/>
          <p:cNvSpPr>
            <a:spLocks noGrp="1"/>
          </p:cNvSpPr>
          <p:nvPr>
            <p:ph type="sldNum" sz="quarter" idx="12"/>
          </p:nvPr>
        </p:nvSpPr>
        <p:spPr/>
        <p:txBody>
          <a:bodyPr/>
          <a:lstStyle/>
          <a:p>
            <a:fld id="{91BD7323-49BF-4C97-8773-5EC64C492009}" type="slidenum">
              <a:rPr lang="en-US" smtClean="0"/>
              <a:t>3</a:t>
            </a:fld>
            <a:endParaRPr lang="en-US"/>
          </a:p>
        </p:txBody>
      </p:sp>
    </p:spTree>
    <p:extLst>
      <p:ext uri="{BB962C8B-B14F-4D97-AF65-F5344CB8AC3E}">
        <p14:creationId xmlns:p14="http://schemas.microsoft.com/office/powerpoint/2010/main" val="33658136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7"/>
          <p:cNvSpPr>
            <a:spLocks noGrp="1"/>
          </p:cNvSpPr>
          <p:nvPr>
            <p:ph type="title"/>
          </p:nvPr>
        </p:nvSpPr>
        <p:spPr>
          <a:xfrm>
            <a:off x="555786" y="0"/>
            <a:ext cx="8992500" cy="749147"/>
          </a:xfrm>
        </p:spPr>
        <p:txBody>
          <a:bodyPr/>
          <a:lstStyle/>
          <a:p>
            <a:r>
              <a:rPr lang="en-US" dirty="0" smtClean="0"/>
              <a:t>Not Additional Standards</a:t>
            </a:r>
            <a:endParaRPr lang="en-US" dirty="0"/>
          </a:p>
        </p:txBody>
      </p:sp>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30</a:t>
            </a:fld>
            <a:endParaRPr lang="en-US"/>
          </a:p>
        </p:txBody>
      </p:sp>
      <p:sp>
        <p:nvSpPr>
          <p:cNvPr id="9" name="Text Placeholder 8"/>
          <p:cNvSpPr>
            <a:spLocks noGrp="1"/>
          </p:cNvSpPr>
          <p:nvPr>
            <p:ph type="body" idx="1"/>
          </p:nvPr>
        </p:nvSpPr>
        <p:spPr>
          <a:xfrm>
            <a:off x="0" y="749146"/>
            <a:ext cx="12192000" cy="6108853"/>
          </a:xfrm>
        </p:spPr>
        <p:txBody>
          <a:bodyPr/>
          <a:lstStyle/>
          <a:p>
            <a:pPr marL="571500" indent="-342900">
              <a:buFont typeface="Arial" panose="020B0604020202020204" pitchFamily="34" charset="0"/>
              <a:buChar char="•"/>
            </a:pPr>
            <a:r>
              <a:rPr lang="en-US" sz="2800" dirty="0" smtClean="0"/>
              <a:t>Unlike the mathematical practices, the ten literacy practices are </a:t>
            </a:r>
            <a:r>
              <a:rPr lang="en-US" sz="2800" b="1" dirty="0" smtClean="0"/>
              <a:t>NOT additional standards</a:t>
            </a:r>
            <a:r>
              <a:rPr lang="en-US" sz="2800" dirty="0" smtClean="0"/>
              <a:t>.</a:t>
            </a:r>
          </a:p>
          <a:p>
            <a:pPr marL="571500" indent="-342900">
              <a:buFont typeface="Arial" panose="020B0604020202020204" pitchFamily="34" charset="0"/>
              <a:buChar char="•"/>
            </a:pPr>
            <a:r>
              <a:rPr lang="en-US" sz="2800" dirty="0" smtClean="0"/>
              <a:t>Instead, if utilized, they provide </a:t>
            </a:r>
            <a:r>
              <a:rPr lang="en-US" sz="2800" dirty="0"/>
              <a:t>intentional opportunities for students to </a:t>
            </a:r>
            <a:r>
              <a:rPr lang="en-US" sz="2800" b="1" dirty="0"/>
              <a:t>practice the behaviors of a literate citizen</a:t>
            </a:r>
            <a:r>
              <a:rPr lang="en-US" sz="2800" dirty="0"/>
              <a:t>. </a:t>
            </a:r>
            <a:endParaRPr lang="en-US" sz="2800" dirty="0" smtClean="0"/>
          </a:p>
          <a:p>
            <a:pPr marL="571500" indent="-342900">
              <a:buFont typeface="Arial" panose="020B0604020202020204" pitchFamily="34" charset="0"/>
              <a:buChar char="•"/>
            </a:pPr>
            <a:r>
              <a:rPr lang="en-US" sz="2800" dirty="0" smtClean="0"/>
              <a:t>Because they are the </a:t>
            </a:r>
            <a:r>
              <a:rPr lang="en-US" sz="2800" b="1" dirty="0" smtClean="0"/>
              <a:t>overarching goals for creating a literacy-rich environment</a:t>
            </a:r>
            <a:r>
              <a:rPr lang="en-US" sz="2800" dirty="0" smtClean="0"/>
              <a:t>, they are not attached to specific standards as in the mathematics and science documents. Multiple literacy practices are engaged in the application and mastery of each reading and writing standard.</a:t>
            </a:r>
          </a:p>
          <a:p>
            <a:pPr marL="571500" indent="-342900">
              <a:buFont typeface="Arial" panose="020B0604020202020204" pitchFamily="34" charset="0"/>
              <a:buChar char="•"/>
            </a:pPr>
            <a:r>
              <a:rPr lang="en-US" sz="2800" dirty="0" smtClean="0"/>
              <a:t>They are </a:t>
            </a:r>
            <a:r>
              <a:rPr lang="en-US" sz="2800" b="1" dirty="0" smtClean="0"/>
              <a:t>interdisciplinary</a:t>
            </a:r>
            <a:r>
              <a:rPr lang="en-US" sz="2800" dirty="0" smtClean="0"/>
              <a:t> literacy practices; however, they are also not linked to other disciplines as the other content areas have been charged with incorporating literacy into their own discipline-specific document during the standards revision process.  </a:t>
            </a:r>
            <a:endParaRPr lang="en-US" sz="2800" dirty="0"/>
          </a:p>
        </p:txBody>
      </p:sp>
    </p:spTree>
    <p:extLst>
      <p:ext uri="{BB962C8B-B14F-4D97-AF65-F5344CB8AC3E}">
        <p14:creationId xmlns:p14="http://schemas.microsoft.com/office/powerpoint/2010/main" val="64536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Infographic</a:t>
            </a:r>
            <a:endParaRPr lang="en-US"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31</a:t>
            </a:fld>
            <a:endParaRPr lang="en-US"/>
          </a:p>
        </p:txBody>
      </p:sp>
      <p:sp>
        <p:nvSpPr>
          <p:cNvPr id="4" name="Text Placeholder 3" hidden="1"/>
          <p:cNvSpPr>
            <a:spLocks noGrp="1"/>
          </p:cNvSpPr>
          <p:nvPr>
            <p:ph type="body" idx="1"/>
          </p:nvPr>
        </p:nvSpPr>
        <p:spPr/>
        <p:txBody>
          <a:bodyPr/>
          <a:lstStyle/>
          <a:p>
            <a:endParaRPr lang="en-US"/>
          </a:p>
        </p:txBody>
      </p:sp>
      <p:grpSp>
        <p:nvGrpSpPr>
          <p:cNvPr id="7" name="Group 4" descr="Infographic of the 10 practices fitting together like a puzzle around a student brain with houses gears containing the Reading Information Text, Reading Literature, Language and Composition strands" title="Interdisciplinary Literacy Practices Infographic"/>
          <p:cNvGrpSpPr>
            <a:grpSpLocks noChangeAspect="1"/>
          </p:cNvGrpSpPr>
          <p:nvPr/>
        </p:nvGrpSpPr>
        <p:grpSpPr bwMode="auto">
          <a:xfrm>
            <a:off x="842870" y="0"/>
            <a:ext cx="9064624" cy="6858000"/>
            <a:chOff x="132" y="0"/>
            <a:chExt cx="5710" cy="4320"/>
          </a:xfrm>
        </p:grpSpPr>
        <p:sp>
          <p:nvSpPr>
            <p:cNvPr id="8" name="AutoShape 3"/>
            <p:cNvSpPr>
              <a:spLocks noChangeAspect="1" noChangeArrowheads="1" noTextEdit="1"/>
            </p:cNvSpPr>
            <p:nvPr/>
          </p:nvSpPr>
          <p:spPr bwMode="auto">
            <a:xfrm>
              <a:off x="427" y="0"/>
              <a:ext cx="5415"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descr="Infographic of the 10 practices fitting together like a puzzle around a student brain with houses gears containing the Reading Information Text, Reading Literature, Language and Composition strands. Image found in the KAS for Reading and Writing." title="Interdisciplinary Literacy Practices Infograph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 y="0"/>
              <a:ext cx="4589"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255262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10"/>
          <p:cNvSpPr>
            <a:spLocks noGrp="1"/>
          </p:cNvSpPr>
          <p:nvPr>
            <p:ph type="title"/>
          </p:nvPr>
        </p:nvSpPr>
        <p:spPr>
          <a:xfrm>
            <a:off x="0" y="143219"/>
            <a:ext cx="9274134" cy="1564395"/>
          </a:xfrm>
        </p:spPr>
        <p:txBody>
          <a:bodyPr/>
          <a:lstStyle/>
          <a:p>
            <a:r>
              <a:rPr lang="en-US" sz="3200" dirty="0" smtClean="0"/>
              <a:t>Instructional Application – Where do you see connections to the literacy practices in the instructional process and/or focusing question?</a:t>
            </a:r>
            <a:endParaRPr lang="en-US" sz="3200" dirty="0"/>
          </a:p>
        </p:txBody>
      </p:sp>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32</a:t>
            </a:fld>
            <a:endParaRPr lang="en-US"/>
          </a:p>
        </p:txBody>
      </p:sp>
      <p:pic>
        <p:nvPicPr>
          <p:cNvPr id="10" name="Picture 9" descr="Image of the TNTP Student Work Task for Grade 8. Students read A Mighty Long Way: My Journey to Justice at Little Rock Central High School by Carlotta Walls Lanier and write an informational essay analyzing historical events, getting the change to fully meet the depth of multiple standards and learn relevant content. The prompt reads: In the events surrounding the Little Rock Nine and the struggle to integrate Central High, the press played a newly powerful role. In what ways did it serve to illuminate events for a national audience, and in what ways did it give an incomplete or even inaccurate picture of events?" title="Grade 8 student work task"/>
          <p:cNvPicPr>
            <a:picLocks noChangeAspect="1"/>
          </p:cNvPicPr>
          <p:nvPr/>
        </p:nvPicPr>
        <p:blipFill>
          <a:blip r:embed="rId2"/>
          <a:stretch>
            <a:fillRect/>
          </a:stretch>
        </p:blipFill>
        <p:spPr>
          <a:xfrm>
            <a:off x="460449" y="1707614"/>
            <a:ext cx="11555959" cy="4771535"/>
          </a:xfrm>
          <a:prstGeom prst="rect">
            <a:avLst/>
          </a:prstGeom>
        </p:spPr>
      </p:pic>
      <p:sp>
        <p:nvSpPr>
          <p:cNvPr id="13" name="TextBox 12"/>
          <p:cNvSpPr txBox="1"/>
          <p:nvPr/>
        </p:nvSpPr>
        <p:spPr>
          <a:xfrm>
            <a:off x="460449" y="6479149"/>
            <a:ext cx="4706461" cy="307777"/>
          </a:xfrm>
          <a:prstGeom prst="rect">
            <a:avLst/>
          </a:prstGeom>
          <a:noFill/>
        </p:spPr>
        <p:txBody>
          <a:bodyPr wrap="square" rtlCol="0">
            <a:spAutoFit/>
          </a:bodyPr>
          <a:lstStyle/>
          <a:p>
            <a:r>
              <a:rPr lang="en-US" dirty="0" smtClean="0"/>
              <a:t>Source: TNTP Opportunity Myth, Grade 8 Assignments</a:t>
            </a:r>
            <a:endParaRPr lang="en-US" dirty="0"/>
          </a:p>
        </p:txBody>
      </p:sp>
    </p:spTree>
    <p:extLst>
      <p:ext uri="{BB962C8B-B14F-4D97-AF65-F5344CB8AC3E}">
        <p14:creationId xmlns:p14="http://schemas.microsoft.com/office/powerpoint/2010/main" val="41715499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0"/>
            <a:ext cx="8992500" cy="760164"/>
          </a:xfrm>
        </p:spPr>
        <p:txBody>
          <a:bodyPr/>
          <a:lstStyle/>
          <a:p>
            <a:r>
              <a:rPr lang="en-US" dirty="0" smtClean="0"/>
              <a:t>Literacy Practices Clarifications</a:t>
            </a:r>
            <a:endParaRPr lang="en-US"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33</a:t>
            </a:fld>
            <a:endParaRPr lang="en-US"/>
          </a:p>
        </p:txBody>
      </p:sp>
      <p:sp>
        <p:nvSpPr>
          <p:cNvPr id="4" name="Text Placeholder 3"/>
          <p:cNvSpPr>
            <a:spLocks noGrp="1"/>
          </p:cNvSpPr>
          <p:nvPr>
            <p:ph type="body" idx="1"/>
          </p:nvPr>
        </p:nvSpPr>
        <p:spPr>
          <a:xfrm>
            <a:off x="407624" y="892366"/>
            <a:ext cx="9140662" cy="5965634"/>
          </a:xfrm>
        </p:spPr>
        <p:txBody>
          <a:bodyPr/>
          <a:lstStyle/>
          <a:p>
            <a:pPr marL="571500" indent="-342900">
              <a:buFont typeface="Arial" panose="020B0604020202020204" pitchFamily="34" charset="0"/>
              <a:buChar char="•"/>
            </a:pPr>
            <a:r>
              <a:rPr lang="en-US" sz="2800" dirty="0" smtClean="0"/>
              <a:t>Within the </a:t>
            </a:r>
            <a:r>
              <a:rPr lang="en-US" sz="2800" i="1" dirty="0" smtClean="0"/>
              <a:t>KAS</a:t>
            </a:r>
            <a:r>
              <a:rPr lang="en-US" sz="2800" dirty="0" smtClean="0"/>
              <a:t> document, the </a:t>
            </a:r>
            <a:r>
              <a:rPr lang="en-US" sz="2800" dirty="0"/>
              <a:t>ten </a:t>
            </a:r>
            <a:r>
              <a:rPr lang="en-US" sz="2800" dirty="0" smtClean="0"/>
              <a:t>Practices </a:t>
            </a:r>
            <a:r>
              <a:rPr lang="en-US" sz="2800" dirty="0"/>
              <a:t>are clarified further by possible teacher and student actions. </a:t>
            </a:r>
            <a:endParaRPr lang="en-US" sz="2800" dirty="0" smtClean="0"/>
          </a:p>
          <a:p>
            <a:pPr marL="571500" indent="-342900">
              <a:buFont typeface="Arial" panose="020B0604020202020204" pitchFamily="34" charset="0"/>
              <a:buChar char="•"/>
            </a:pPr>
            <a:r>
              <a:rPr lang="en-US" sz="2800" dirty="0" smtClean="0"/>
              <a:t>These </a:t>
            </a:r>
            <a:r>
              <a:rPr lang="en-US" sz="2800" dirty="0"/>
              <a:t>actions illustrate what the teacher and students may be doing in a classroom that employs the </a:t>
            </a:r>
            <a:r>
              <a:rPr lang="en-US" sz="2800" dirty="0" smtClean="0"/>
              <a:t>Interdisciplinary Literacy Practices</a:t>
            </a:r>
            <a:r>
              <a:rPr lang="en-US" sz="2800" dirty="0"/>
              <a:t>. </a:t>
            </a:r>
          </a:p>
          <a:p>
            <a:pPr marL="571500" indent="-342900">
              <a:buFont typeface="Arial" panose="020B0604020202020204" pitchFamily="34" charset="0"/>
              <a:buChar char="•"/>
            </a:pPr>
            <a:r>
              <a:rPr lang="en-US" sz="2800" dirty="0"/>
              <a:t>While the examples do not provide an exhaustive list, they do </a:t>
            </a:r>
            <a:r>
              <a:rPr lang="en-US" sz="2800" dirty="0" smtClean="0"/>
              <a:t>demonstrate:</a:t>
            </a:r>
          </a:p>
          <a:p>
            <a:pPr marL="1028700" lvl="1" indent="-342900">
              <a:buFont typeface="Arial" panose="020B0604020202020204" pitchFamily="34" charset="0"/>
              <a:buChar char="•"/>
            </a:pPr>
            <a:r>
              <a:rPr lang="en-US" sz="2400" dirty="0" smtClean="0"/>
              <a:t>How TEACHERS can </a:t>
            </a:r>
            <a:r>
              <a:rPr lang="en-US" sz="2400" dirty="0"/>
              <a:t>provide opportunities for students to experience the literacy </a:t>
            </a:r>
            <a:r>
              <a:rPr lang="en-US" sz="2400" dirty="0" smtClean="0"/>
              <a:t>practices, and  </a:t>
            </a:r>
          </a:p>
          <a:p>
            <a:pPr marL="1028700" lvl="1" indent="-342900">
              <a:buFont typeface="Arial" panose="020B0604020202020204" pitchFamily="34" charset="0"/>
              <a:buChar char="•"/>
            </a:pPr>
            <a:r>
              <a:rPr lang="en-US" sz="2400" dirty="0" smtClean="0"/>
              <a:t>How STUDENTS </a:t>
            </a:r>
            <a:r>
              <a:rPr lang="en-US" sz="2400" dirty="0"/>
              <a:t>will apply these practices, so they may become an innate part of life across the disciplines and beyond school. </a:t>
            </a:r>
          </a:p>
          <a:p>
            <a:endParaRPr lang="en-US" dirty="0"/>
          </a:p>
        </p:txBody>
      </p:sp>
    </p:spTree>
    <p:extLst>
      <p:ext uri="{BB962C8B-B14F-4D97-AF65-F5344CB8AC3E}">
        <p14:creationId xmlns:p14="http://schemas.microsoft.com/office/powerpoint/2010/main" val="241233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Practice 1: Recognize </a:t>
            </a:r>
            <a:r>
              <a:rPr lang="en-US" sz="3600" dirty="0"/>
              <a:t>that text is anything that communicates a message.</a:t>
            </a:r>
            <a:br>
              <a:rPr lang="en-US" sz="3600" dirty="0"/>
            </a:br>
            <a:endParaRPr lang="en-US" sz="3600" dirty="0"/>
          </a:p>
        </p:txBody>
      </p:sp>
      <p:sp>
        <p:nvSpPr>
          <p:cNvPr id="4" name="Text Placeholder 3"/>
          <p:cNvSpPr>
            <a:spLocks noGrp="1"/>
          </p:cNvSpPr>
          <p:nvPr>
            <p:ph type="body" idx="1"/>
          </p:nvPr>
        </p:nvSpPr>
        <p:spPr>
          <a:xfrm>
            <a:off x="555786" y="1595703"/>
            <a:ext cx="4297800" cy="576300"/>
          </a:xfrm>
        </p:spPr>
        <p:txBody>
          <a:bodyPr/>
          <a:lstStyle/>
          <a:p>
            <a:r>
              <a:rPr lang="en-US" dirty="0" smtClean="0"/>
              <a:t>Possible Teacher Actions</a:t>
            </a:r>
            <a:endParaRPr lang="en-US" dirty="0"/>
          </a:p>
        </p:txBody>
      </p:sp>
      <p:sp>
        <p:nvSpPr>
          <p:cNvPr id="6" name="Text Placeholder 5"/>
          <p:cNvSpPr>
            <a:spLocks noGrp="1"/>
          </p:cNvSpPr>
          <p:nvPr>
            <p:ph type="body" idx="2"/>
          </p:nvPr>
        </p:nvSpPr>
        <p:spPr>
          <a:xfrm>
            <a:off x="5228456" y="1589102"/>
            <a:ext cx="4297800" cy="576300"/>
          </a:xfrm>
        </p:spPr>
        <p:txBody>
          <a:bodyPr/>
          <a:lstStyle/>
          <a:p>
            <a:r>
              <a:rPr lang="en-US" dirty="0" smtClean="0"/>
              <a:t>Possible Student Actions</a:t>
            </a:r>
            <a:endParaRPr lang="en-US"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34</a:t>
            </a:fld>
            <a:endParaRPr lang="en-US"/>
          </a:p>
        </p:txBody>
      </p:sp>
      <p:sp>
        <p:nvSpPr>
          <p:cNvPr id="7" name="Text Placeholder 6"/>
          <p:cNvSpPr>
            <a:spLocks noGrp="1"/>
          </p:cNvSpPr>
          <p:nvPr>
            <p:ph type="body" idx="3"/>
          </p:nvPr>
        </p:nvSpPr>
        <p:spPr>
          <a:xfrm>
            <a:off x="581633" y="2189590"/>
            <a:ext cx="4297800" cy="4306596"/>
          </a:xfrm>
        </p:spPr>
        <p:txBody>
          <a:bodyPr/>
          <a:lstStyle/>
          <a:p>
            <a:r>
              <a:rPr lang="en-US" sz="2400" dirty="0"/>
              <a:t>Intentionally choose print and non-print </a:t>
            </a:r>
            <a:r>
              <a:rPr lang="en-US" sz="2400" dirty="0" smtClean="0"/>
              <a:t>interdisciplinary </a:t>
            </a:r>
            <a:r>
              <a:rPr lang="en-US" sz="2400" dirty="0"/>
              <a:t>texts to demonstrate the variety of ways in which authors can communicate meaning.</a:t>
            </a:r>
          </a:p>
        </p:txBody>
      </p:sp>
      <p:sp>
        <p:nvSpPr>
          <p:cNvPr id="8" name="Text Placeholder 7"/>
          <p:cNvSpPr>
            <a:spLocks noGrp="1"/>
          </p:cNvSpPr>
          <p:nvPr>
            <p:ph type="body" idx="4"/>
          </p:nvPr>
        </p:nvSpPr>
        <p:spPr>
          <a:xfrm>
            <a:off x="5228456" y="2172003"/>
            <a:ext cx="4297800" cy="4324184"/>
          </a:xfrm>
        </p:spPr>
        <p:txBody>
          <a:bodyPr/>
          <a:lstStyle/>
          <a:p>
            <a:r>
              <a:rPr lang="en-US" sz="2400" dirty="0"/>
              <a:t>Recognize the author’s perspective and intended meaning in creating the message in both print and non-print text.</a:t>
            </a:r>
          </a:p>
          <a:p>
            <a:r>
              <a:rPr lang="en-US" sz="2400" dirty="0" smtClean="0"/>
              <a:t>Recognize </a:t>
            </a:r>
            <a:r>
              <a:rPr lang="en-US" sz="2400" dirty="0"/>
              <a:t>that messages are conveyed with </a:t>
            </a:r>
            <a:r>
              <a:rPr lang="en-US" sz="2400" dirty="0" smtClean="0"/>
              <a:t>different </a:t>
            </a:r>
            <a:r>
              <a:rPr lang="en-US" sz="2400" dirty="0"/>
              <a:t>purposes and through varying forms, whether the text is visual, auditory or </a:t>
            </a:r>
            <a:r>
              <a:rPr lang="en-US" sz="2400" dirty="0" smtClean="0"/>
              <a:t>digital.</a:t>
            </a:r>
            <a:endParaRPr lang="en-US" dirty="0"/>
          </a:p>
        </p:txBody>
      </p:sp>
    </p:spTree>
    <p:extLst>
      <p:ext uri="{BB962C8B-B14F-4D97-AF65-F5344CB8AC3E}">
        <p14:creationId xmlns:p14="http://schemas.microsoft.com/office/powerpoint/2010/main" val="36350074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548286" cy="1167788"/>
          </a:xfrm>
        </p:spPr>
        <p:txBody>
          <a:bodyPr/>
          <a:lstStyle/>
          <a:p>
            <a:r>
              <a:rPr lang="en-US" sz="3600" dirty="0" smtClean="0"/>
              <a:t>Practice 2: Employ</a:t>
            </a:r>
            <a:r>
              <a:rPr lang="en-US" sz="3600" dirty="0"/>
              <a:t>, develop and refine schema to understand and create text. </a:t>
            </a:r>
          </a:p>
        </p:txBody>
      </p:sp>
      <p:sp>
        <p:nvSpPr>
          <p:cNvPr id="3" name="Text Placeholder 2"/>
          <p:cNvSpPr>
            <a:spLocks noGrp="1"/>
          </p:cNvSpPr>
          <p:nvPr>
            <p:ph type="body" idx="1"/>
          </p:nvPr>
        </p:nvSpPr>
        <p:spPr>
          <a:xfrm>
            <a:off x="476343" y="1057619"/>
            <a:ext cx="4297800" cy="539827"/>
          </a:xfrm>
        </p:spPr>
        <p:txBody>
          <a:bodyPr/>
          <a:lstStyle/>
          <a:p>
            <a:r>
              <a:rPr lang="en-US" dirty="0" smtClean="0"/>
              <a:t>Possible Teacher Actions	</a:t>
            </a:r>
            <a:endParaRPr lang="en-US" dirty="0"/>
          </a:p>
        </p:txBody>
      </p:sp>
      <p:sp>
        <p:nvSpPr>
          <p:cNvPr id="4" name="Text Placeholder 3"/>
          <p:cNvSpPr>
            <a:spLocks noGrp="1"/>
          </p:cNvSpPr>
          <p:nvPr>
            <p:ph type="body" idx="2"/>
          </p:nvPr>
        </p:nvSpPr>
        <p:spPr>
          <a:xfrm>
            <a:off x="5528531" y="1167788"/>
            <a:ext cx="3920606" cy="429658"/>
          </a:xfrm>
        </p:spPr>
        <p:txBody>
          <a:bodyPr/>
          <a:lstStyle/>
          <a:p>
            <a:r>
              <a:rPr lang="en-US" dirty="0" smtClean="0"/>
              <a:t>Possible Student Actions</a:t>
            </a:r>
            <a:endParaRPr lang="en-US" dirty="0"/>
          </a:p>
        </p:txBody>
      </p:sp>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35</a:t>
            </a:fld>
            <a:endParaRPr lang="en-US"/>
          </a:p>
        </p:txBody>
      </p:sp>
      <p:sp>
        <p:nvSpPr>
          <p:cNvPr id="6" name="Text Placeholder 5"/>
          <p:cNvSpPr>
            <a:spLocks noGrp="1"/>
          </p:cNvSpPr>
          <p:nvPr>
            <p:ph type="body" idx="3"/>
          </p:nvPr>
        </p:nvSpPr>
        <p:spPr>
          <a:xfrm>
            <a:off x="476343" y="1597446"/>
            <a:ext cx="5052188" cy="5260554"/>
          </a:xfrm>
        </p:spPr>
        <p:txBody>
          <a:bodyPr/>
          <a:lstStyle/>
          <a:p>
            <a:r>
              <a:rPr lang="en-US" sz="2400" dirty="0" smtClean="0"/>
              <a:t>Prompt </a:t>
            </a:r>
            <a:r>
              <a:rPr lang="en-US" sz="2400" dirty="0"/>
              <a:t>students through questioning, scenarios, simulations or other strategies to activate prior knowledge. </a:t>
            </a:r>
            <a:endParaRPr lang="en-US" sz="2400" dirty="0" smtClean="0"/>
          </a:p>
          <a:p>
            <a:r>
              <a:rPr lang="en-US" sz="2400" dirty="0" smtClean="0"/>
              <a:t>Use </a:t>
            </a:r>
            <a:r>
              <a:rPr lang="en-US" sz="2400" dirty="0"/>
              <a:t>students’ schema associated with both content (background) knowledge and literacy strategies to break down, approach or create a </a:t>
            </a:r>
            <a:r>
              <a:rPr lang="en-US" sz="2400" dirty="0" smtClean="0"/>
              <a:t>text.</a:t>
            </a:r>
          </a:p>
          <a:p>
            <a:r>
              <a:rPr lang="en-US" sz="2400" dirty="0" smtClean="0"/>
              <a:t>Offer </a:t>
            </a:r>
            <a:r>
              <a:rPr lang="en-US" sz="2400" dirty="0"/>
              <a:t>students an opportunity to make connections to texts, interdisciplinary contexts, themselves and the outside world. 	</a:t>
            </a:r>
          </a:p>
          <a:p>
            <a:pPr>
              <a:buFont typeface="Arial" panose="020B0604020202020204" pitchFamily="34" charset="0"/>
              <a:buChar char="•"/>
            </a:pPr>
            <a:endParaRPr lang="en-US" sz="2400" dirty="0"/>
          </a:p>
        </p:txBody>
      </p:sp>
      <p:sp>
        <p:nvSpPr>
          <p:cNvPr id="7" name="Text Placeholder 6"/>
          <p:cNvSpPr>
            <a:spLocks noGrp="1"/>
          </p:cNvSpPr>
          <p:nvPr>
            <p:ph type="body" idx="4"/>
          </p:nvPr>
        </p:nvSpPr>
        <p:spPr>
          <a:xfrm>
            <a:off x="5528531" y="1597446"/>
            <a:ext cx="4297800" cy="5260554"/>
          </a:xfrm>
        </p:spPr>
        <p:txBody>
          <a:bodyPr/>
          <a:lstStyle/>
          <a:p>
            <a:r>
              <a:rPr lang="en-US" sz="2400" dirty="0" smtClean="0"/>
              <a:t>Use </a:t>
            </a:r>
            <a:r>
              <a:rPr lang="en-US" sz="2400" dirty="0"/>
              <a:t>the term </a:t>
            </a:r>
            <a:r>
              <a:rPr lang="en-US" sz="2400" i="1" dirty="0"/>
              <a:t>schema </a:t>
            </a:r>
            <a:r>
              <a:rPr lang="en-US" sz="2400" dirty="0"/>
              <a:t>in describing their </a:t>
            </a:r>
            <a:r>
              <a:rPr lang="en-US" sz="2400" dirty="0" smtClean="0"/>
              <a:t>existing </a:t>
            </a:r>
            <a:r>
              <a:rPr lang="en-US" sz="2400" dirty="0"/>
              <a:t>understanding of terms, concepts and processes. </a:t>
            </a:r>
            <a:endParaRPr lang="en-US" sz="2400" dirty="0" smtClean="0"/>
          </a:p>
          <a:p>
            <a:r>
              <a:rPr lang="en-US" sz="2400" dirty="0" smtClean="0"/>
              <a:t>Apply </a:t>
            </a:r>
            <a:r>
              <a:rPr lang="en-US" sz="2400" dirty="0"/>
              <a:t>and refine schema to understand new </a:t>
            </a:r>
            <a:r>
              <a:rPr lang="en-US" sz="2400" dirty="0" smtClean="0"/>
              <a:t>concepts.</a:t>
            </a:r>
          </a:p>
          <a:p>
            <a:r>
              <a:rPr lang="en-US" sz="2400" dirty="0" smtClean="0"/>
              <a:t>Reflect </a:t>
            </a:r>
            <a:r>
              <a:rPr lang="en-US" sz="2400" dirty="0"/>
              <a:t>on interdisciplinary information and understand the impact it has on their learning. 	</a:t>
            </a:r>
          </a:p>
          <a:p>
            <a:pPr>
              <a:buFont typeface="Arial" panose="020B0604020202020204" pitchFamily="34" charset="0"/>
              <a:buChar char="•"/>
            </a:pPr>
            <a:endParaRPr lang="en-US" sz="2400" dirty="0"/>
          </a:p>
        </p:txBody>
      </p:sp>
    </p:spTree>
    <p:extLst>
      <p:ext uri="{BB962C8B-B14F-4D97-AF65-F5344CB8AC3E}">
        <p14:creationId xmlns:p14="http://schemas.microsoft.com/office/powerpoint/2010/main" val="35911933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632" y="-1"/>
            <a:ext cx="8944623" cy="1632217"/>
          </a:xfrm>
        </p:spPr>
        <p:txBody>
          <a:bodyPr/>
          <a:lstStyle/>
          <a:p>
            <a:r>
              <a:rPr lang="en-US" sz="3600" dirty="0" smtClean="0"/>
              <a:t>Practice 3: View </a:t>
            </a:r>
            <a:r>
              <a:rPr lang="en-US" sz="3600" dirty="0"/>
              <a:t>literary experiences as transactional, interdisciplinary and transformational. </a:t>
            </a:r>
          </a:p>
        </p:txBody>
      </p:sp>
      <p:sp>
        <p:nvSpPr>
          <p:cNvPr id="3" name="Text Placeholder 2"/>
          <p:cNvSpPr>
            <a:spLocks noGrp="1"/>
          </p:cNvSpPr>
          <p:nvPr>
            <p:ph type="body" idx="1"/>
          </p:nvPr>
        </p:nvSpPr>
        <p:spPr>
          <a:xfrm>
            <a:off x="581632" y="1654234"/>
            <a:ext cx="4297800" cy="576300"/>
          </a:xfrm>
        </p:spPr>
        <p:txBody>
          <a:bodyPr/>
          <a:lstStyle/>
          <a:p>
            <a:r>
              <a:rPr lang="en-US" dirty="0" smtClean="0"/>
              <a:t>Possible Teacher Actions	</a:t>
            </a:r>
            <a:endParaRPr lang="en-US" dirty="0"/>
          </a:p>
        </p:txBody>
      </p:sp>
      <p:sp>
        <p:nvSpPr>
          <p:cNvPr id="4" name="Text Placeholder 3"/>
          <p:cNvSpPr>
            <a:spLocks noGrp="1"/>
          </p:cNvSpPr>
          <p:nvPr>
            <p:ph type="body" idx="2"/>
          </p:nvPr>
        </p:nvSpPr>
        <p:spPr>
          <a:xfrm>
            <a:off x="5228455" y="1654234"/>
            <a:ext cx="4297800" cy="576300"/>
          </a:xfrm>
        </p:spPr>
        <p:txBody>
          <a:bodyPr/>
          <a:lstStyle/>
          <a:p>
            <a:r>
              <a:rPr lang="en-US" dirty="0" smtClean="0"/>
              <a:t>Possible Student Actions</a:t>
            </a:r>
            <a:endParaRPr lang="en-US" dirty="0"/>
          </a:p>
        </p:txBody>
      </p:sp>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36</a:t>
            </a:fld>
            <a:endParaRPr lang="en-US"/>
          </a:p>
        </p:txBody>
      </p:sp>
      <p:sp>
        <p:nvSpPr>
          <p:cNvPr id="6" name="Text Placeholder 5"/>
          <p:cNvSpPr>
            <a:spLocks noGrp="1"/>
          </p:cNvSpPr>
          <p:nvPr>
            <p:ph type="body" idx="3"/>
          </p:nvPr>
        </p:nvSpPr>
        <p:spPr>
          <a:xfrm>
            <a:off x="581633" y="2230534"/>
            <a:ext cx="4297800" cy="4627466"/>
          </a:xfrm>
        </p:spPr>
        <p:txBody>
          <a:bodyPr/>
          <a:lstStyle/>
          <a:p>
            <a:r>
              <a:rPr lang="en-US" sz="2400" dirty="0" smtClean="0"/>
              <a:t>Assist </a:t>
            </a:r>
            <a:r>
              <a:rPr lang="en-US" sz="2400" dirty="0"/>
              <a:t>students in understanding that meaning in a text is </a:t>
            </a:r>
            <a:r>
              <a:rPr lang="en-US" sz="2400" dirty="0" smtClean="0"/>
              <a:t>generated </a:t>
            </a:r>
            <a:r>
              <a:rPr lang="en-US" sz="2400" dirty="0"/>
              <a:t>by the </a:t>
            </a:r>
            <a:r>
              <a:rPr lang="en-US" sz="2400" i="1" dirty="0"/>
              <a:t>transaction </a:t>
            </a:r>
            <a:r>
              <a:rPr lang="en-US" sz="2400" dirty="0"/>
              <a:t>between the text itself and the </a:t>
            </a:r>
            <a:r>
              <a:rPr lang="en-US" sz="2400" dirty="0" smtClean="0"/>
              <a:t>experiences</a:t>
            </a:r>
            <a:r>
              <a:rPr lang="en-US" sz="2400" dirty="0"/>
              <a:t>, ideas or perspectives the reader brings. </a:t>
            </a:r>
          </a:p>
          <a:p>
            <a:r>
              <a:rPr lang="en-US" sz="2400" dirty="0" smtClean="0"/>
              <a:t>Use </a:t>
            </a:r>
            <a:r>
              <a:rPr lang="en-US" sz="2400" dirty="0"/>
              <a:t>engaging, interdisciplinary texts that prompt student </a:t>
            </a:r>
            <a:r>
              <a:rPr lang="en-US" sz="2400" dirty="0" smtClean="0"/>
              <a:t>action </a:t>
            </a:r>
            <a:r>
              <a:rPr lang="en-US" sz="2400" dirty="0"/>
              <a:t>or inquiry. </a:t>
            </a:r>
          </a:p>
          <a:p>
            <a:pPr marL="0" indent="0">
              <a:buNone/>
            </a:pPr>
            <a:r>
              <a:rPr lang="en-US" sz="2400" dirty="0"/>
              <a:t>	</a:t>
            </a:r>
          </a:p>
          <a:p>
            <a:endParaRPr lang="en-US" sz="2400" dirty="0"/>
          </a:p>
        </p:txBody>
      </p:sp>
      <p:sp>
        <p:nvSpPr>
          <p:cNvPr id="7" name="Text Placeholder 6"/>
          <p:cNvSpPr>
            <a:spLocks noGrp="1"/>
          </p:cNvSpPr>
          <p:nvPr>
            <p:ph type="body" idx="4"/>
          </p:nvPr>
        </p:nvSpPr>
        <p:spPr>
          <a:xfrm>
            <a:off x="5228456" y="2230534"/>
            <a:ext cx="4297800" cy="4627466"/>
          </a:xfrm>
        </p:spPr>
        <p:txBody>
          <a:bodyPr/>
          <a:lstStyle/>
          <a:p>
            <a:r>
              <a:rPr lang="en-US" sz="2400" dirty="0" smtClean="0"/>
              <a:t>Blend </a:t>
            </a:r>
            <a:r>
              <a:rPr lang="en-US" sz="2400" dirty="0"/>
              <a:t>the information provided by multiple texts with schema to provide understanding. </a:t>
            </a:r>
          </a:p>
          <a:p>
            <a:r>
              <a:rPr lang="en-US" sz="2400" dirty="0" smtClean="0"/>
              <a:t>Use </a:t>
            </a:r>
            <a:r>
              <a:rPr lang="en-US" sz="2400" dirty="0"/>
              <a:t>the literary experience to either change or inform an opinion or to take action. </a:t>
            </a:r>
          </a:p>
          <a:p>
            <a:pPr marL="0" indent="0">
              <a:buNone/>
            </a:pPr>
            <a:r>
              <a:rPr lang="en-US" sz="2400" dirty="0"/>
              <a:t>	</a:t>
            </a:r>
          </a:p>
          <a:p>
            <a:pPr marL="0" indent="0">
              <a:buNone/>
            </a:pPr>
            <a:endParaRPr lang="en-US" sz="2400" dirty="0"/>
          </a:p>
        </p:txBody>
      </p:sp>
    </p:spTree>
    <p:extLst>
      <p:ext uri="{BB962C8B-B14F-4D97-AF65-F5344CB8AC3E}">
        <p14:creationId xmlns:p14="http://schemas.microsoft.com/office/powerpoint/2010/main" val="14338344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548286" cy="1578116"/>
          </a:xfrm>
        </p:spPr>
        <p:txBody>
          <a:bodyPr/>
          <a:lstStyle/>
          <a:p>
            <a:r>
              <a:rPr lang="en-US" sz="3600" dirty="0" smtClean="0"/>
              <a:t>Practice 4: Utilize </a:t>
            </a:r>
            <a:r>
              <a:rPr lang="en-US" sz="3600" dirty="0"/>
              <a:t>receptive and expressive language arts to better understand self, others and the world. </a:t>
            </a:r>
          </a:p>
        </p:txBody>
      </p:sp>
      <p:sp>
        <p:nvSpPr>
          <p:cNvPr id="3" name="Text Placeholder 2"/>
          <p:cNvSpPr>
            <a:spLocks noGrp="1"/>
          </p:cNvSpPr>
          <p:nvPr>
            <p:ph type="body" idx="1"/>
          </p:nvPr>
        </p:nvSpPr>
        <p:spPr>
          <a:xfrm>
            <a:off x="581633" y="1696582"/>
            <a:ext cx="4297800" cy="576300"/>
          </a:xfrm>
        </p:spPr>
        <p:txBody>
          <a:bodyPr/>
          <a:lstStyle/>
          <a:p>
            <a:r>
              <a:rPr lang="en-US" dirty="0" smtClean="0"/>
              <a:t>Possible Teacher Actions</a:t>
            </a:r>
            <a:endParaRPr lang="en-US" dirty="0"/>
          </a:p>
        </p:txBody>
      </p:sp>
      <p:sp>
        <p:nvSpPr>
          <p:cNvPr id="4" name="Text Placeholder 3"/>
          <p:cNvSpPr>
            <a:spLocks noGrp="1"/>
          </p:cNvSpPr>
          <p:nvPr>
            <p:ph type="body" idx="2"/>
          </p:nvPr>
        </p:nvSpPr>
        <p:spPr>
          <a:xfrm>
            <a:off x="5228455" y="1696582"/>
            <a:ext cx="4297800" cy="576300"/>
          </a:xfrm>
        </p:spPr>
        <p:txBody>
          <a:bodyPr/>
          <a:lstStyle/>
          <a:p>
            <a:r>
              <a:rPr lang="en-US" dirty="0" smtClean="0"/>
              <a:t>Possible Student Actions</a:t>
            </a:r>
            <a:endParaRPr lang="en-US" dirty="0"/>
          </a:p>
        </p:txBody>
      </p:sp>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37</a:t>
            </a:fld>
            <a:endParaRPr lang="en-US"/>
          </a:p>
        </p:txBody>
      </p:sp>
      <p:sp>
        <p:nvSpPr>
          <p:cNvPr id="6" name="Text Placeholder 5"/>
          <p:cNvSpPr>
            <a:spLocks noGrp="1"/>
          </p:cNvSpPr>
          <p:nvPr>
            <p:ph type="body" idx="3"/>
          </p:nvPr>
        </p:nvSpPr>
        <p:spPr>
          <a:xfrm>
            <a:off x="121186" y="2272882"/>
            <a:ext cx="4758247" cy="4585118"/>
          </a:xfrm>
        </p:spPr>
        <p:txBody>
          <a:bodyPr/>
          <a:lstStyle/>
          <a:p>
            <a:r>
              <a:rPr lang="en-US" sz="2400" dirty="0" smtClean="0"/>
              <a:t>Provide </a:t>
            </a:r>
            <a:r>
              <a:rPr lang="en-US" sz="2400" dirty="0"/>
              <a:t>students with connected and relevant literacy </a:t>
            </a:r>
            <a:r>
              <a:rPr lang="en-US" sz="2400" dirty="0" smtClean="0"/>
              <a:t>instruction </a:t>
            </a:r>
            <a:r>
              <a:rPr lang="en-US" sz="2400" dirty="0"/>
              <a:t>so that they read like a writer/write like a reader, or speak like a listener/listen like a speaker, etc. </a:t>
            </a:r>
          </a:p>
          <a:p>
            <a:r>
              <a:rPr lang="en-US" sz="2400" dirty="0" smtClean="0"/>
              <a:t>Offer </a:t>
            </a:r>
            <a:r>
              <a:rPr lang="en-US" sz="2400" dirty="0"/>
              <a:t>varied but related messages from written, auditory and/or graphic texts to examine how receptive and </a:t>
            </a:r>
            <a:r>
              <a:rPr lang="en-US" sz="2400" dirty="0" smtClean="0"/>
              <a:t>expressive </a:t>
            </a:r>
            <a:r>
              <a:rPr lang="en-US" sz="2400" dirty="0"/>
              <a:t>texts are interrelated. 	</a:t>
            </a:r>
          </a:p>
          <a:p>
            <a:endParaRPr lang="en-US" sz="2400" dirty="0"/>
          </a:p>
        </p:txBody>
      </p:sp>
      <p:sp>
        <p:nvSpPr>
          <p:cNvPr id="7" name="Text Placeholder 6"/>
          <p:cNvSpPr>
            <a:spLocks noGrp="1"/>
          </p:cNvSpPr>
          <p:nvPr>
            <p:ph type="body" idx="4"/>
          </p:nvPr>
        </p:nvSpPr>
        <p:spPr>
          <a:xfrm>
            <a:off x="5228456" y="2272882"/>
            <a:ext cx="4297800" cy="4585118"/>
          </a:xfrm>
        </p:spPr>
        <p:txBody>
          <a:bodyPr/>
          <a:lstStyle/>
          <a:p>
            <a:r>
              <a:rPr lang="en-US" sz="2400" dirty="0" smtClean="0"/>
              <a:t>Create </a:t>
            </a:r>
            <a:r>
              <a:rPr lang="en-US" sz="2400" dirty="0"/>
              <a:t>a product (using one of the </a:t>
            </a:r>
            <a:r>
              <a:rPr lang="en-US" sz="2400" dirty="0" smtClean="0"/>
              <a:t>expressive </a:t>
            </a:r>
            <a:r>
              <a:rPr lang="en-US" sz="2400" dirty="0"/>
              <a:t>arts) that reflects a deep and critical understanding of content (using the </a:t>
            </a:r>
            <a:r>
              <a:rPr lang="en-US" sz="2400" dirty="0" smtClean="0"/>
              <a:t>receptive </a:t>
            </a:r>
            <a:r>
              <a:rPr lang="en-US" sz="2400" dirty="0"/>
              <a:t>arts). </a:t>
            </a:r>
          </a:p>
          <a:p>
            <a:r>
              <a:rPr lang="en-US" sz="2400" dirty="0" smtClean="0"/>
              <a:t>Engage </a:t>
            </a:r>
            <a:r>
              <a:rPr lang="en-US" sz="2400" dirty="0"/>
              <a:t>actively in their listening, reading and viewing experiences. </a:t>
            </a:r>
          </a:p>
          <a:p>
            <a:endParaRPr lang="en-US" sz="2400" dirty="0"/>
          </a:p>
        </p:txBody>
      </p:sp>
    </p:spTree>
    <p:extLst>
      <p:ext uri="{BB962C8B-B14F-4D97-AF65-F5344CB8AC3E}">
        <p14:creationId xmlns:p14="http://schemas.microsoft.com/office/powerpoint/2010/main" val="32706493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844"/>
            <a:ext cx="9915181" cy="1604635"/>
          </a:xfrm>
        </p:spPr>
        <p:txBody>
          <a:bodyPr/>
          <a:lstStyle/>
          <a:p>
            <a:r>
              <a:rPr lang="en-US" sz="3600" dirty="0" smtClean="0"/>
              <a:t>Practice 5: Apply </a:t>
            </a:r>
            <a:r>
              <a:rPr lang="en-US" sz="3600" dirty="0"/>
              <a:t>strategic practices, with scaffolding and then independently, to approach new literacy tasks.</a:t>
            </a:r>
          </a:p>
        </p:txBody>
      </p:sp>
      <p:sp>
        <p:nvSpPr>
          <p:cNvPr id="3" name="Text Placeholder 2"/>
          <p:cNvSpPr>
            <a:spLocks noGrp="1"/>
          </p:cNvSpPr>
          <p:nvPr>
            <p:ph type="body" idx="1"/>
          </p:nvPr>
        </p:nvSpPr>
        <p:spPr>
          <a:xfrm>
            <a:off x="465328" y="1783021"/>
            <a:ext cx="4297800" cy="576300"/>
          </a:xfrm>
        </p:spPr>
        <p:txBody>
          <a:bodyPr/>
          <a:lstStyle/>
          <a:p>
            <a:r>
              <a:rPr lang="en-US" dirty="0" smtClean="0"/>
              <a:t>Possible Teacher Actions</a:t>
            </a:r>
            <a:endParaRPr lang="en-US" dirty="0"/>
          </a:p>
        </p:txBody>
      </p:sp>
      <p:sp>
        <p:nvSpPr>
          <p:cNvPr id="4" name="Text Placeholder 3"/>
          <p:cNvSpPr>
            <a:spLocks noGrp="1"/>
          </p:cNvSpPr>
          <p:nvPr>
            <p:ph type="body" idx="2"/>
          </p:nvPr>
        </p:nvSpPr>
        <p:spPr>
          <a:xfrm>
            <a:off x="5228456" y="1783021"/>
            <a:ext cx="4297800" cy="576300"/>
          </a:xfrm>
        </p:spPr>
        <p:txBody>
          <a:bodyPr/>
          <a:lstStyle/>
          <a:p>
            <a:r>
              <a:rPr lang="en-US" dirty="0" smtClean="0"/>
              <a:t>Possible Student Actions</a:t>
            </a:r>
            <a:endParaRPr lang="en-US" dirty="0"/>
          </a:p>
        </p:txBody>
      </p:sp>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38</a:t>
            </a:fld>
            <a:endParaRPr lang="en-US"/>
          </a:p>
        </p:txBody>
      </p:sp>
      <p:sp>
        <p:nvSpPr>
          <p:cNvPr id="6" name="Text Placeholder 5"/>
          <p:cNvSpPr>
            <a:spLocks noGrp="1"/>
          </p:cNvSpPr>
          <p:nvPr>
            <p:ph type="body" idx="3"/>
          </p:nvPr>
        </p:nvSpPr>
        <p:spPr>
          <a:xfrm>
            <a:off x="581633" y="2522863"/>
            <a:ext cx="4297800" cy="4335137"/>
          </a:xfrm>
        </p:spPr>
        <p:txBody>
          <a:bodyPr/>
          <a:lstStyle/>
          <a:p>
            <a:r>
              <a:rPr lang="en-US" sz="2600" dirty="0" smtClean="0"/>
              <a:t>Offer </a:t>
            </a:r>
            <a:r>
              <a:rPr lang="en-US" sz="2600" dirty="0"/>
              <a:t>and model various learning </a:t>
            </a:r>
            <a:r>
              <a:rPr lang="en-US" sz="2600" dirty="0" smtClean="0"/>
              <a:t>strategies </a:t>
            </a:r>
            <a:r>
              <a:rPr lang="en-US" sz="2600" dirty="0"/>
              <a:t>for how to approach a new text. </a:t>
            </a:r>
          </a:p>
          <a:p>
            <a:r>
              <a:rPr lang="en-US" sz="2600" dirty="0" smtClean="0"/>
              <a:t>Provide </a:t>
            </a:r>
            <a:r>
              <a:rPr lang="en-US" sz="2600" dirty="0"/>
              <a:t>opportunities for students to self-regulate by choosing appropriate strategies for a new task. </a:t>
            </a:r>
          </a:p>
        </p:txBody>
      </p:sp>
      <p:sp>
        <p:nvSpPr>
          <p:cNvPr id="7" name="Text Placeholder 6"/>
          <p:cNvSpPr>
            <a:spLocks noGrp="1"/>
          </p:cNvSpPr>
          <p:nvPr>
            <p:ph type="body" idx="4"/>
          </p:nvPr>
        </p:nvSpPr>
        <p:spPr>
          <a:xfrm>
            <a:off x="5228456" y="2522863"/>
            <a:ext cx="4297800" cy="4335136"/>
          </a:xfrm>
        </p:spPr>
        <p:txBody>
          <a:bodyPr/>
          <a:lstStyle/>
          <a:p>
            <a:r>
              <a:rPr lang="en-US" sz="2600" dirty="0" smtClean="0"/>
              <a:t>Use </a:t>
            </a:r>
            <a:r>
              <a:rPr lang="en-US" sz="2600" dirty="0"/>
              <a:t>learning </a:t>
            </a:r>
            <a:r>
              <a:rPr lang="en-US" sz="2600" dirty="0" smtClean="0"/>
              <a:t>strategies </a:t>
            </a:r>
            <a:r>
              <a:rPr lang="en-US" sz="2600" dirty="0"/>
              <a:t>to access </a:t>
            </a:r>
            <a:r>
              <a:rPr lang="en-US" sz="2600" dirty="0" smtClean="0"/>
              <a:t>unfamiliar </a:t>
            </a:r>
            <a:r>
              <a:rPr lang="en-US" sz="2600" dirty="0"/>
              <a:t>or new literacy tasks. </a:t>
            </a:r>
          </a:p>
          <a:p>
            <a:r>
              <a:rPr lang="en-US" sz="2600" dirty="0" smtClean="0"/>
              <a:t>Decide </a:t>
            </a:r>
            <a:r>
              <a:rPr lang="en-US" sz="2600" dirty="0"/>
              <a:t>which strategy best meets the need for a particular text or task. </a:t>
            </a:r>
          </a:p>
          <a:p>
            <a:endParaRPr lang="en-US" sz="2600" dirty="0"/>
          </a:p>
        </p:txBody>
      </p:sp>
    </p:spTree>
    <p:extLst>
      <p:ext uri="{BB962C8B-B14F-4D97-AF65-F5344CB8AC3E}">
        <p14:creationId xmlns:p14="http://schemas.microsoft.com/office/powerpoint/2010/main" val="5824248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10"/>
          <p:cNvSpPr>
            <a:spLocks noGrp="1"/>
          </p:cNvSpPr>
          <p:nvPr>
            <p:ph type="title"/>
          </p:nvPr>
        </p:nvSpPr>
        <p:spPr>
          <a:xfrm>
            <a:off x="0" y="143219"/>
            <a:ext cx="9274134" cy="1564395"/>
          </a:xfrm>
        </p:spPr>
        <p:txBody>
          <a:bodyPr/>
          <a:lstStyle/>
          <a:p>
            <a:r>
              <a:rPr lang="en-US" sz="3200" dirty="0" smtClean="0"/>
              <a:t>Instructional Application – Where do you see connections to the literacy practices in the instructional process and/or focusing question?</a:t>
            </a:r>
            <a:endParaRPr lang="en-US" sz="3200" dirty="0"/>
          </a:p>
        </p:txBody>
      </p:sp>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39</a:t>
            </a:fld>
            <a:endParaRPr lang="en-US"/>
          </a:p>
        </p:txBody>
      </p:sp>
      <p:pic>
        <p:nvPicPr>
          <p:cNvPr id="10" name="Picture 9" descr="Image of the TNTP Student Work Task for Grade 8. Students read A Mighty Long Way: My Journey to Justice at Little Rock Central High School by Carlotta Walls Lanier and write an informational essay analyzing historical events, getting the change to fully meet the depth of multiple standards and learn relevant content. The prompt reads: In the events surrounding the Little Rock Nine and the struggle to integrate Central High, the press played a newly powerful role. In what ways did it serve to illuminate events for a national audience, and in what ways did it give an incomplete or even inaccurate picture of events?" title="Grade 8 Student Work Task"/>
          <p:cNvPicPr>
            <a:picLocks noChangeAspect="1"/>
          </p:cNvPicPr>
          <p:nvPr/>
        </p:nvPicPr>
        <p:blipFill>
          <a:blip r:embed="rId2"/>
          <a:stretch>
            <a:fillRect/>
          </a:stretch>
        </p:blipFill>
        <p:spPr>
          <a:xfrm>
            <a:off x="460449" y="1707614"/>
            <a:ext cx="11555959" cy="4771535"/>
          </a:xfrm>
          <a:prstGeom prst="rect">
            <a:avLst/>
          </a:prstGeom>
        </p:spPr>
      </p:pic>
      <p:sp>
        <p:nvSpPr>
          <p:cNvPr id="13" name="TextBox 12"/>
          <p:cNvSpPr txBox="1"/>
          <p:nvPr/>
        </p:nvSpPr>
        <p:spPr>
          <a:xfrm>
            <a:off x="460449" y="6479149"/>
            <a:ext cx="4706461" cy="307777"/>
          </a:xfrm>
          <a:prstGeom prst="rect">
            <a:avLst/>
          </a:prstGeom>
          <a:noFill/>
        </p:spPr>
        <p:txBody>
          <a:bodyPr wrap="square" rtlCol="0">
            <a:spAutoFit/>
          </a:bodyPr>
          <a:lstStyle/>
          <a:p>
            <a:r>
              <a:rPr lang="en-US" dirty="0" smtClean="0"/>
              <a:t>Source: TNTP Opportunity Myth, Grade 8 Assignments</a:t>
            </a:r>
            <a:endParaRPr lang="en-US" dirty="0"/>
          </a:p>
        </p:txBody>
      </p:sp>
    </p:spTree>
    <p:extLst>
      <p:ext uri="{BB962C8B-B14F-4D97-AF65-F5344CB8AC3E}">
        <p14:creationId xmlns:p14="http://schemas.microsoft.com/office/powerpoint/2010/main" val="622983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1545" y="257025"/>
            <a:ext cx="11934438" cy="856158"/>
          </a:xfrm>
        </p:spPr>
        <p:txBody>
          <a:bodyPr>
            <a:normAutofit/>
          </a:bodyPr>
          <a:lstStyle/>
          <a:p>
            <a:pPr algn="ctr"/>
            <a:r>
              <a:rPr lang="en-US" dirty="0" smtClean="0"/>
              <a:t>SB1 (2017) Standards </a:t>
            </a:r>
            <a:r>
              <a:rPr lang="en-US" dirty="0"/>
              <a:t>R</a:t>
            </a:r>
            <a:r>
              <a:rPr lang="en-US" dirty="0" smtClean="0"/>
              <a:t>evision Requirements </a:t>
            </a:r>
            <a:endParaRPr lang="en-US" dirty="0"/>
          </a:p>
        </p:txBody>
      </p:sp>
      <p:sp>
        <p:nvSpPr>
          <p:cNvPr id="3" name="Text Placeholder 2"/>
          <p:cNvSpPr>
            <a:spLocks noGrp="1"/>
          </p:cNvSpPr>
          <p:nvPr>
            <p:ph type="body" sz="quarter" idx="13"/>
          </p:nvPr>
        </p:nvSpPr>
        <p:spPr>
          <a:xfrm>
            <a:off x="1" y="1113184"/>
            <a:ext cx="12192000" cy="5744816"/>
          </a:xfrm>
        </p:spPr>
        <p:txBody>
          <a:bodyPr>
            <a:normAutofit fontScale="85000" lnSpcReduction="20000"/>
          </a:bodyPr>
          <a:lstStyle/>
          <a:p>
            <a:pPr marL="0" indent="0">
              <a:buNone/>
            </a:pPr>
            <a:r>
              <a:rPr lang="en-US" i="1" dirty="0" smtClean="0"/>
              <a:t>The standards revision to the content standards shall: </a:t>
            </a:r>
          </a:p>
          <a:p>
            <a:r>
              <a:rPr lang="en-US" dirty="0" smtClean="0"/>
              <a:t>Focus on critical knowledge, skills, and capacities needed for success in the global economy;</a:t>
            </a:r>
          </a:p>
          <a:p>
            <a:r>
              <a:rPr lang="en-US" dirty="0" smtClean="0"/>
              <a:t>Result in fewer, but more in-depth standards to facilitate mastery learning; </a:t>
            </a:r>
          </a:p>
          <a:p>
            <a:r>
              <a:rPr lang="en-US" dirty="0" smtClean="0"/>
              <a:t>Communicate expectations more clearly and concisely to teachers, parents, students and citizens</a:t>
            </a:r>
            <a:r>
              <a:rPr lang="en-US" dirty="0"/>
              <a:t>;</a:t>
            </a:r>
            <a:endParaRPr lang="en-US" dirty="0" smtClean="0"/>
          </a:p>
          <a:p>
            <a:r>
              <a:rPr lang="en-US" dirty="0" smtClean="0"/>
              <a:t>Be based on evidence-based research;</a:t>
            </a:r>
          </a:p>
          <a:p>
            <a:r>
              <a:rPr lang="en-US" dirty="0" smtClean="0"/>
              <a:t>Consider international benchmarks; and </a:t>
            </a:r>
          </a:p>
          <a:p>
            <a:r>
              <a:rPr lang="en-US" dirty="0" smtClean="0"/>
              <a:t>Ensure that the standards are aligned from elementary to high school to post-secondary education so that students can be successful at each education level. </a:t>
            </a:r>
          </a:p>
          <a:p>
            <a:endParaRPr lang="en-US" dirty="0" smtClean="0"/>
          </a:p>
        </p:txBody>
      </p:sp>
    </p:spTree>
    <p:extLst>
      <p:ext uri="{BB962C8B-B14F-4D97-AF65-F5344CB8AC3E}">
        <p14:creationId xmlns:p14="http://schemas.microsoft.com/office/powerpoint/2010/main" val="4859084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Practice 6: Collaborate </a:t>
            </a:r>
            <a:r>
              <a:rPr lang="en-US" dirty="0"/>
              <a:t>with others to create meaning.</a:t>
            </a:r>
          </a:p>
        </p:txBody>
      </p:sp>
      <p:sp>
        <p:nvSpPr>
          <p:cNvPr id="3" name="Text Placeholder 2"/>
          <p:cNvSpPr>
            <a:spLocks noGrp="1"/>
          </p:cNvSpPr>
          <p:nvPr>
            <p:ph type="body" idx="1"/>
          </p:nvPr>
        </p:nvSpPr>
        <p:spPr/>
        <p:txBody>
          <a:bodyPr/>
          <a:lstStyle/>
          <a:p>
            <a:r>
              <a:rPr lang="en-US" dirty="0" smtClean="0"/>
              <a:t>Possible Teacher Actions</a:t>
            </a:r>
            <a:endParaRPr lang="en-US" dirty="0"/>
          </a:p>
        </p:txBody>
      </p:sp>
      <p:sp>
        <p:nvSpPr>
          <p:cNvPr id="4" name="Text Placeholder 3"/>
          <p:cNvSpPr>
            <a:spLocks noGrp="1"/>
          </p:cNvSpPr>
          <p:nvPr>
            <p:ph type="body" idx="2"/>
          </p:nvPr>
        </p:nvSpPr>
        <p:spPr/>
        <p:txBody>
          <a:bodyPr/>
          <a:lstStyle/>
          <a:p>
            <a:r>
              <a:rPr lang="en-US" dirty="0" smtClean="0"/>
              <a:t>Possible Student Actions</a:t>
            </a:r>
            <a:endParaRPr lang="en-US" dirty="0"/>
          </a:p>
        </p:txBody>
      </p:sp>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40</a:t>
            </a:fld>
            <a:endParaRPr lang="en-US"/>
          </a:p>
        </p:txBody>
      </p:sp>
      <p:sp>
        <p:nvSpPr>
          <p:cNvPr id="6" name="Text Placeholder 5"/>
          <p:cNvSpPr>
            <a:spLocks noGrp="1"/>
          </p:cNvSpPr>
          <p:nvPr>
            <p:ph type="body" idx="3"/>
          </p:nvPr>
        </p:nvSpPr>
        <p:spPr/>
        <p:txBody>
          <a:bodyPr/>
          <a:lstStyle/>
          <a:p>
            <a:r>
              <a:rPr lang="en-US" sz="2400" dirty="0" smtClean="0"/>
              <a:t>Provide </a:t>
            </a:r>
            <a:r>
              <a:rPr lang="en-US" sz="2400" dirty="0"/>
              <a:t>multiple opportunities for collaboration on a variety of texts. </a:t>
            </a:r>
          </a:p>
          <a:p>
            <a:r>
              <a:rPr lang="en-US" sz="2400" dirty="0" smtClean="0"/>
              <a:t>Use </a:t>
            </a:r>
            <a:r>
              <a:rPr lang="en-US" sz="2400" dirty="0"/>
              <a:t>collaborative exercises to prompt students’ </a:t>
            </a:r>
            <a:r>
              <a:rPr lang="en-US" sz="2400" dirty="0" smtClean="0"/>
              <a:t>consideration </a:t>
            </a:r>
            <a:r>
              <a:rPr lang="en-US" sz="2400" dirty="0"/>
              <a:t>of diverse experiences and perspectives. 	</a:t>
            </a:r>
          </a:p>
          <a:p>
            <a:endParaRPr lang="en-US" sz="2400" dirty="0"/>
          </a:p>
        </p:txBody>
      </p:sp>
      <p:sp>
        <p:nvSpPr>
          <p:cNvPr id="7" name="Text Placeholder 6"/>
          <p:cNvSpPr>
            <a:spLocks noGrp="1"/>
          </p:cNvSpPr>
          <p:nvPr>
            <p:ph type="body" idx="4"/>
          </p:nvPr>
        </p:nvSpPr>
        <p:spPr/>
        <p:txBody>
          <a:bodyPr/>
          <a:lstStyle/>
          <a:p>
            <a:r>
              <a:rPr lang="en-US" sz="2400" dirty="0" smtClean="0"/>
              <a:t>Listen </a:t>
            </a:r>
            <a:r>
              <a:rPr lang="en-US" sz="2400" dirty="0"/>
              <a:t>actively and respectfully to one another to refine understanding and broaden perspectives. </a:t>
            </a:r>
          </a:p>
          <a:p>
            <a:r>
              <a:rPr lang="en-US" sz="2400" dirty="0" smtClean="0"/>
              <a:t>Contribute </a:t>
            </a:r>
            <a:r>
              <a:rPr lang="en-US" sz="2400" dirty="0"/>
              <a:t>ideas actively and respectfully in order to refine understanding and broaden perspectives. </a:t>
            </a:r>
          </a:p>
          <a:p>
            <a:endParaRPr lang="en-US" sz="2400" dirty="0"/>
          </a:p>
        </p:txBody>
      </p:sp>
    </p:spTree>
    <p:extLst>
      <p:ext uri="{BB962C8B-B14F-4D97-AF65-F5344CB8AC3E}">
        <p14:creationId xmlns:p14="http://schemas.microsoft.com/office/powerpoint/2010/main" val="22016164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Practice 7: Utilize digital resources to learn and share with others.</a:t>
            </a:r>
          </a:p>
        </p:txBody>
      </p:sp>
      <p:sp>
        <p:nvSpPr>
          <p:cNvPr id="3" name="Text Placeholder 2"/>
          <p:cNvSpPr>
            <a:spLocks noGrp="1"/>
          </p:cNvSpPr>
          <p:nvPr>
            <p:ph type="body" idx="1"/>
          </p:nvPr>
        </p:nvSpPr>
        <p:spPr/>
        <p:txBody>
          <a:bodyPr/>
          <a:lstStyle/>
          <a:p>
            <a:r>
              <a:rPr lang="en-US" dirty="0" smtClean="0"/>
              <a:t>Possible Teacher Actions</a:t>
            </a:r>
            <a:endParaRPr lang="en-US" dirty="0"/>
          </a:p>
        </p:txBody>
      </p:sp>
      <p:sp>
        <p:nvSpPr>
          <p:cNvPr id="4" name="Text Placeholder 3"/>
          <p:cNvSpPr>
            <a:spLocks noGrp="1"/>
          </p:cNvSpPr>
          <p:nvPr>
            <p:ph type="body" idx="2"/>
          </p:nvPr>
        </p:nvSpPr>
        <p:spPr/>
        <p:txBody>
          <a:bodyPr/>
          <a:lstStyle/>
          <a:p>
            <a:r>
              <a:rPr lang="en-US" dirty="0" smtClean="0"/>
              <a:t>Possible Student Actions</a:t>
            </a:r>
            <a:endParaRPr lang="en-US" dirty="0"/>
          </a:p>
        </p:txBody>
      </p:sp>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41</a:t>
            </a:fld>
            <a:endParaRPr lang="en-US"/>
          </a:p>
        </p:txBody>
      </p:sp>
      <p:sp>
        <p:nvSpPr>
          <p:cNvPr id="6" name="Text Placeholder 5"/>
          <p:cNvSpPr>
            <a:spLocks noGrp="1"/>
          </p:cNvSpPr>
          <p:nvPr>
            <p:ph type="body" idx="3"/>
          </p:nvPr>
        </p:nvSpPr>
        <p:spPr/>
        <p:txBody>
          <a:bodyPr/>
          <a:lstStyle/>
          <a:p>
            <a:r>
              <a:rPr lang="en-US" sz="2400" dirty="0" smtClean="0"/>
              <a:t>Instruct </a:t>
            </a:r>
            <a:r>
              <a:rPr lang="en-US" sz="2400" dirty="0"/>
              <a:t>students on the ethical use of technology and credibility of digital sources. </a:t>
            </a:r>
          </a:p>
          <a:p>
            <a:r>
              <a:rPr lang="en-US" sz="2400" dirty="0" smtClean="0"/>
              <a:t>Provide </a:t>
            </a:r>
            <a:r>
              <a:rPr lang="en-US" sz="2400" dirty="0"/>
              <a:t>students with multiple opportunities to learn, communicate and create using various digital </a:t>
            </a:r>
            <a:r>
              <a:rPr lang="en-US" sz="2400" dirty="0" smtClean="0"/>
              <a:t>resources</a:t>
            </a:r>
            <a:r>
              <a:rPr lang="en-US" sz="2400" dirty="0"/>
              <a:t>. 	</a:t>
            </a:r>
          </a:p>
          <a:p>
            <a:endParaRPr lang="en-US" sz="2400" dirty="0"/>
          </a:p>
        </p:txBody>
      </p:sp>
      <p:sp>
        <p:nvSpPr>
          <p:cNvPr id="7" name="Text Placeholder 6"/>
          <p:cNvSpPr>
            <a:spLocks noGrp="1"/>
          </p:cNvSpPr>
          <p:nvPr>
            <p:ph type="body" idx="4"/>
          </p:nvPr>
        </p:nvSpPr>
        <p:spPr/>
        <p:txBody>
          <a:bodyPr/>
          <a:lstStyle/>
          <a:p>
            <a:r>
              <a:rPr lang="en-US" sz="2400" dirty="0"/>
              <a:t>Demonstrate ethical use of technology in </a:t>
            </a:r>
            <a:r>
              <a:rPr lang="en-US" sz="2400" dirty="0" smtClean="0"/>
              <a:t>learning</a:t>
            </a:r>
            <a:r>
              <a:rPr lang="en-US" sz="2400" dirty="0"/>
              <a:t>, communicating and creating.</a:t>
            </a:r>
          </a:p>
          <a:p>
            <a:r>
              <a:rPr lang="en-US" sz="2400" dirty="0"/>
              <a:t>C</a:t>
            </a:r>
            <a:r>
              <a:rPr lang="en-US" sz="2400" dirty="0" smtClean="0"/>
              <a:t>ritique digital </a:t>
            </a:r>
            <a:r>
              <a:rPr lang="en-US" sz="2400" dirty="0"/>
              <a:t>sources to determine their </a:t>
            </a:r>
            <a:r>
              <a:rPr lang="en-US" sz="2400" dirty="0" smtClean="0"/>
              <a:t>accuracy </a:t>
            </a:r>
            <a:r>
              <a:rPr lang="en-US" sz="2400" dirty="0"/>
              <a:t>and usefulness.</a:t>
            </a:r>
          </a:p>
        </p:txBody>
      </p:sp>
    </p:spTree>
    <p:extLst>
      <p:ext uri="{BB962C8B-B14F-4D97-AF65-F5344CB8AC3E}">
        <p14:creationId xmlns:p14="http://schemas.microsoft.com/office/powerpoint/2010/main" val="336545087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Practice 8: Engage </a:t>
            </a:r>
            <a:r>
              <a:rPr lang="en-US" sz="3600" dirty="0"/>
              <a:t>in specialized, discipline-specific literacy </a:t>
            </a:r>
            <a:r>
              <a:rPr lang="en-US" sz="3600" dirty="0" smtClean="0"/>
              <a:t>practices </a:t>
            </a:r>
            <a:endParaRPr lang="en-US" sz="3600" dirty="0"/>
          </a:p>
        </p:txBody>
      </p:sp>
      <p:sp>
        <p:nvSpPr>
          <p:cNvPr id="3" name="Text Placeholder 2"/>
          <p:cNvSpPr>
            <a:spLocks noGrp="1"/>
          </p:cNvSpPr>
          <p:nvPr>
            <p:ph type="body" idx="1"/>
          </p:nvPr>
        </p:nvSpPr>
        <p:spPr/>
        <p:txBody>
          <a:bodyPr/>
          <a:lstStyle/>
          <a:p>
            <a:r>
              <a:rPr lang="en-US" dirty="0" smtClean="0"/>
              <a:t>Possible Teacher Actions</a:t>
            </a:r>
            <a:endParaRPr lang="en-US" dirty="0"/>
          </a:p>
        </p:txBody>
      </p:sp>
      <p:sp>
        <p:nvSpPr>
          <p:cNvPr id="4" name="Text Placeholder 3"/>
          <p:cNvSpPr>
            <a:spLocks noGrp="1"/>
          </p:cNvSpPr>
          <p:nvPr>
            <p:ph type="body" idx="2"/>
          </p:nvPr>
        </p:nvSpPr>
        <p:spPr/>
        <p:txBody>
          <a:bodyPr/>
          <a:lstStyle/>
          <a:p>
            <a:r>
              <a:rPr lang="en-US" dirty="0" smtClean="0"/>
              <a:t>Possible Student Actions</a:t>
            </a:r>
            <a:endParaRPr lang="en-US" dirty="0"/>
          </a:p>
        </p:txBody>
      </p:sp>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42</a:t>
            </a:fld>
            <a:endParaRPr lang="en-US"/>
          </a:p>
        </p:txBody>
      </p:sp>
      <p:sp>
        <p:nvSpPr>
          <p:cNvPr id="6" name="Text Placeholder 5"/>
          <p:cNvSpPr>
            <a:spLocks noGrp="1"/>
          </p:cNvSpPr>
          <p:nvPr>
            <p:ph type="body" idx="3"/>
          </p:nvPr>
        </p:nvSpPr>
        <p:spPr/>
        <p:txBody>
          <a:bodyPr/>
          <a:lstStyle/>
          <a:p>
            <a:r>
              <a:rPr lang="en-US" sz="2400" dirty="0" smtClean="0"/>
              <a:t>Provide </a:t>
            </a:r>
            <a:r>
              <a:rPr lang="en-US" sz="2400" dirty="0"/>
              <a:t>multiple examples of </a:t>
            </a:r>
            <a:r>
              <a:rPr lang="en-US" sz="2400" dirty="0" smtClean="0"/>
              <a:t>literary forms </a:t>
            </a:r>
            <a:r>
              <a:rPr lang="en-US" sz="2400" dirty="0"/>
              <a:t>(e.g., </a:t>
            </a:r>
            <a:r>
              <a:rPr lang="en-US" sz="2400" dirty="0" smtClean="0"/>
              <a:t>poetry</a:t>
            </a:r>
            <a:r>
              <a:rPr lang="en-US" sz="2400" dirty="0"/>
              <a:t>, prose, drama, </a:t>
            </a:r>
            <a:r>
              <a:rPr lang="en-US" sz="2400" dirty="0" smtClean="0"/>
              <a:t>literary nonfiction, etc</a:t>
            </a:r>
            <a:r>
              <a:rPr lang="en-US" sz="2400" dirty="0"/>
              <a:t>. in E/LA), focusing on the </a:t>
            </a:r>
            <a:r>
              <a:rPr lang="en-US" sz="2400" dirty="0" smtClean="0"/>
              <a:t>necessary </a:t>
            </a:r>
            <a:r>
              <a:rPr lang="en-US" sz="2400" dirty="0"/>
              <a:t>approaches to comprehend the form </a:t>
            </a:r>
            <a:r>
              <a:rPr lang="en-US" sz="2400" dirty="0" smtClean="0"/>
              <a:t>presented</a:t>
            </a:r>
            <a:r>
              <a:rPr lang="en-US" sz="2400" dirty="0"/>
              <a:t>. </a:t>
            </a:r>
          </a:p>
          <a:p>
            <a:endParaRPr lang="en-US" sz="2400" dirty="0"/>
          </a:p>
        </p:txBody>
      </p:sp>
      <p:sp>
        <p:nvSpPr>
          <p:cNvPr id="7" name="Text Placeholder 6"/>
          <p:cNvSpPr>
            <a:spLocks noGrp="1"/>
          </p:cNvSpPr>
          <p:nvPr>
            <p:ph type="body" idx="4"/>
          </p:nvPr>
        </p:nvSpPr>
        <p:spPr/>
        <p:txBody>
          <a:bodyPr/>
          <a:lstStyle/>
          <a:p>
            <a:r>
              <a:rPr lang="en-US" sz="2400" dirty="0" smtClean="0"/>
              <a:t>Employ </a:t>
            </a:r>
            <a:r>
              <a:rPr lang="en-US" sz="2400" dirty="0"/>
              <a:t>discipline-specific approaches to </a:t>
            </a:r>
            <a:r>
              <a:rPr lang="en-US" sz="2400" dirty="0" smtClean="0"/>
              <a:t>interpret </a:t>
            </a:r>
            <a:r>
              <a:rPr lang="en-US" sz="2400" dirty="0"/>
              <a:t>authentic texts. </a:t>
            </a:r>
          </a:p>
          <a:p>
            <a:r>
              <a:rPr lang="en-US" sz="2400" dirty="0" smtClean="0"/>
              <a:t>Create </a:t>
            </a:r>
            <a:r>
              <a:rPr lang="en-US" sz="2400" dirty="0"/>
              <a:t>text according to conventions, processes, information and forms that are valued by the </a:t>
            </a:r>
            <a:r>
              <a:rPr lang="en-US" sz="2400" dirty="0" smtClean="0"/>
              <a:t>discipline</a:t>
            </a:r>
            <a:r>
              <a:rPr lang="en-US" sz="2400" dirty="0"/>
              <a:t>. 	</a:t>
            </a:r>
          </a:p>
          <a:p>
            <a:endParaRPr lang="en-US" sz="2400" dirty="0"/>
          </a:p>
        </p:txBody>
      </p:sp>
    </p:spTree>
    <p:extLst>
      <p:ext uri="{BB962C8B-B14F-4D97-AF65-F5344CB8AC3E}">
        <p14:creationId xmlns:p14="http://schemas.microsoft.com/office/powerpoint/2010/main" val="35158334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548286" cy="1578116"/>
          </a:xfrm>
        </p:spPr>
        <p:txBody>
          <a:bodyPr/>
          <a:lstStyle/>
          <a:p>
            <a:r>
              <a:rPr lang="en-US" sz="3600" dirty="0"/>
              <a:t>Practice 9: Apply high level cognitive processes to think deeply and critically about text.</a:t>
            </a:r>
          </a:p>
        </p:txBody>
      </p:sp>
      <p:sp>
        <p:nvSpPr>
          <p:cNvPr id="3" name="Text Placeholder 2"/>
          <p:cNvSpPr>
            <a:spLocks noGrp="1"/>
          </p:cNvSpPr>
          <p:nvPr>
            <p:ph type="body" idx="1"/>
          </p:nvPr>
        </p:nvSpPr>
        <p:spPr/>
        <p:txBody>
          <a:bodyPr/>
          <a:lstStyle/>
          <a:p>
            <a:r>
              <a:rPr lang="en-US" dirty="0" smtClean="0"/>
              <a:t>Possible Teacher Actions</a:t>
            </a:r>
            <a:endParaRPr lang="en-US" dirty="0"/>
          </a:p>
        </p:txBody>
      </p:sp>
      <p:sp>
        <p:nvSpPr>
          <p:cNvPr id="4" name="Text Placeholder 3"/>
          <p:cNvSpPr>
            <a:spLocks noGrp="1"/>
          </p:cNvSpPr>
          <p:nvPr>
            <p:ph type="body" idx="2"/>
          </p:nvPr>
        </p:nvSpPr>
        <p:spPr/>
        <p:txBody>
          <a:bodyPr/>
          <a:lstStyle/>
          <a:p>
            <a:r>
              <a:rPr lang="en-US" dirty="0" smtClean="0"/>
              <a:t>Possible Student Actions</a:t>
            </a:r>
            <a:endParaRPr lang="en-US" dirty="0"/>
          </a:p>
        </p:txBody>
      </p:sp>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43</a:t>
            </a:fld>
            <a:endParaRPr lang="en-US"/>
          </a:p>
        </p:txBody>
      </p:sp>
      <p:sp>
        <p:nvSpPr>
          <p:cNvPr id="6" name="Text Placeholder 5"/>
          <p:cNvSpPr>
            <a:spLocks noGrp="1"/>
          </p:cNvSpPr>
          <p:nvPr>
            <p:ph type="body" idx="3"/>
          </p:nvPr>
        </p:nvSpPr>
        <p:spPr/>
        <p:txBody>
          <a:bodyPr/>
          <a:lstStyle/>
          <a:p>
            <a:r>
              <a:rPr lang="en-US" sz="2400" dirty="0" smtClean="0"/>
              <a:t>Use </a:t>
            </a:r>
            <a:r>
              <a:rPr lang="en-US" sz="2400" dirty="0"/>
              <a:t>direct instruction to model and practice specific thinking processes (e.g., application, synthesis, </a:t>
            </a:r>
            <a:r>
              <a:rPr lang="en-US" sz="2400" dirty="0" smtClean="0"/>
              <a:t>analysis</a:t>
            </a:r>
            <a:r>
              <a:rPr lang="en-US" sz="2400" dirty="0"/>
              <a:t>, creativity, etc.). </a:t>
            </a:r>
          </a:p>
          <a:p>
            <a:r>
              <a:rPr lang="en-US" sz="2400" dirty="0" smtClean="0"/>
              <a:t>Scaffold </a:t>
            </a:r>
            <a:r>
              <a:rPr lang="en-US" sz="2400" dirty="0"/>
              <a:t>instruction to assist students in synthesizing ideas from multiple texts. </a:t>
            </a:r>
          </a:p>
          <a:p>
            <a:endParaRPr lang="en-US" sz="2400" dirty="0"/>
          </a:p>
        </p:txBody>
      </p:sp>
      <p:sp>
        <p:nvSpPr>
          <p:cNvPr id="7" name="Text Placeholder 6"/>
          <p:cNvSpPr>
            <a:spLocks noGrp="1"/>
          </p:cNvSpPr>
          <p:nvPr>
            <p:ph type="body" idx="4"/>
          </p:nvPr>
        </p:nvSpPr>
        <p:spPr>
          <a:xfrm>
            <a:off x="5228456" y="2689786"/>
            <a:ext cx="4297800" cy="4168213"/>
          </a:xfrm>
        </p:spPr>
        <p:txBody>
          <a:bodyPr/>
          <a:lstStyle/>
          <a:p>
            <a:r>
              <a:rPr lang="en-US" sz="2400" dirty="0" smtClean="0"/>
              <a:t>Reflect </a:t>
            </a:r>
            <a:r>
              <a:rPr lang="en-US" sz="2400" dirty="0"/>
              <a:t>verbally and/or through written </a:t>
            </a:r>
            <a:r>
              <a:rPr lang="en-US" sz="2400" dirty="0" smtClean="0"/>
              <a:t>expression </a:t>
            </a:r>
            <a:r>
              <a:rPr lang="en-US" sz="2400" dirty="0"/>
              <a:t>on the content of a text. </a:t>
            </a:r>
          </a:p>
          <a:p>
            <a:r>
              <a:rPr lang="en-US" sz="2400" dirty="0" smtClean="0"/>
              <a:t>Annotate </a:t>
            </a:r>
            <a:r>
              <a:rPr lang="en-US" sz="2400" dirty="0"/>
              <a:t>text to interact with and analyze the content. </a:t>
            </a:r>
          </a:p>
          <a:p>
            <a:r>
              <a:rPr lang="en-US" sz="2400" dirty="0" smtClean="0"/>
              <a:t>Break </a:t>
            </a:r>
            <a:r>
              <a:rPr lang="en-US" sz="2400" dirty="0"/>
              <a:t>down a text to determine the use of </a:t>
            </a:r>
            <a:r>
              <a:rPr lang="en-US" sz="2400" dirty="0" smtClean="0"/>
              <a:t>literary </a:t>
            </a:r>
            <a:r>
              <a:rPr lang="en-US" sz="2400" dirty="0"/>
              <a:t>devices/techniques and their effect. </a:t>
            </a:r>
          </a:p>
        </p:txBody>
      </p:sp>
    </p:spTree>
    <p:extLst>
      <p:ext uri="{BB962C8B-B14F-4D97-AF65-F5344CB8AC3E}">
        <p14:creationId xmlns:p14="http://schemas.microsoft.com/office/powerpoint/2010/main" val="203057508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Practice 10: Develop a literacy identity that promotes lifelong learning.</a:t>
            </a:r>
          </a:p>
        </p:txBody>
      </p:sp>
      <p:sp>
        <p:nvSpPr>
          <p:cNvPr id="3" name="Text Placeholder 2"/>
          <p:cNvSpPr>
            <a:spLocks noGrp="1"/>
          </p:cNvSpPr>
          <p:nvPr>
            <p:ph type="body" idx="1"/>
          </p:nvPr>
        </p:nvSpPr>
        <p:spPr/>
        <p:txBody>
          <a:bodyPr/>
          <a:lstStyle/>
          <a:p>
            <a:r>
              <a:rPr lang="en-US" dirty="0" smtClean="0"/>
              <a:t>Possible Teacher Actions</a:t>
            </a:r>
            <a:endParaRPr lang="en-US" dirty="0"/>
          </a:p>
        </p:txBody>
      </p:sp>
      <p:sp>
        <p:nvSpPr>
          <p:cNvPr id="4" name="Text Placeholder 3"/>
          <p:cNvSpPr>
            <a:spLocks noGrp="1"/>
          </p:cNvSpPr>
          <p:nvPr>
            <p:ph type="body" idx="2"/>
          </p:nvPr>
        </p:nvSpPr>
        <p:spPr/>
        <p:txBody>
          <a:bodyPr/>
          <a:lstStyle/>
          <a:p>
            <a:r>
              <a:rPr lang="en-US" dirty="0" smtClean="0"/>
              <a:t>Possible Student Actions</a:t>
            </a:r>
            <a:endParaRPr lang="en-US" dirty="0"/>
          </a:p>
        </p:txBody>
      </p:sp>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44</a:t>
            </a:fld>
            <a:endParaRPr lang="en-US"/>
          </a:p>
        </p:txBody>
      </p:sp>
      <p:sp>
        <p:nvSpPr>
          <p:cNvPr id="6" name="Text Placeholder 5"/>
          <p:cNvSpPr>
            <a:spLocks noGrp="1"/>
          </p:cNvSpPr>
          <p:nvPr>
            <p:ph type="body" idx="3"/>
          </p:nvPr>
        </p:nvSpPr>
        <p:spPr>
          <a:xfrm>
            <a:off x="581633" y="2689786"/>
            <a:ext cx="4297800" cy="4168214"/>
          </a:xfrm>
        </p:spPr>
        <p:txBody>
          <a:bodyPr/>
          <a:lstStyle/>
          <a:p>
            <a:r>
              <a:rPr lang="en-US" sz="2400" dirty="0" smtClean="0"/>
              <a:t>Discuss </a:t>
            </a:r>
            <a:r>
              <a:rPr lang="en-US" sz="2400" dirty="0"/>
              <a:t>the role of an active and engaged reader. </a:t>
            </a:r>
          </a:p>
          <a:p>
            <a:r>
              <a:rPr lang="en-US" sz="2400" dirty="0" smtClean="0"/>
              <a:t>Provide </a:t>
            </a:r>
            <a:r>
              <a:rPr lang="en-US" sz="2400" dirty="0"/>
              <a:t>opportunities for all levels of readers and writers to experience success. </a:t>
            </a:r>
          </a:p>
          <a:p>
            <a:r>
              <a:rPr lang="en-US" sz="2400" dirty="0" smtClean="0"/>
              <a:t>Offer </a:t>
            </a:r>
            <a:r>
              <a:rPr lang="en-US" sz="2400" dirty="0"/>
              <a:t>a variety of engaging texts geared toward student </a:t>
            </a:r>
            <a:r>
              <a:rPr lang="en-US" sz="2400" dirty="0" smtClean="0"/>
              <a:t>interest</a:t>
            </a:r>
            <a:r>
              <a:rPr lang="en-US" sz="2400" dirty="0"/>
              <a:t>, demonstrating that multiple reading options exist. 	</a:t>
            </a:r>
          </a:p>
          <a:p>
            <a:endParaRPr lang="en-US" sz="2400" dirty="0"/>
          </a:p>
        </p:txBody>
      </p:sp>
      <p:sp>
        <p:nvSpPr>
          <p:cNvPr id="7" name="Text Placeholder 6"/>
          <p:cNvSpPr>
            <a:spLocks noGrp="1"/>
          </p:cNvSpPr>
          <p:nvPr>
            <p:ph type="body" idx="4"/>
          </p:nvPr>
        </p:nvSpPr>
        <p:spPr/>
        <p:txBody>
          <a:bodyPr/>
          <a:lstStyle/>
          <a:p>
            <a:r>
              <a:rPr lang="en-US" sz="2400" dirty="0" smtClean="0"/>
              <a:t>Utilize </a:t>
            </a:r>
            <a:r>
              <a:rPr lang="en-US" sz="2400" dirty="0"/>
              <a:t>a variety of texts for multiple purposes, both inside and outside of the classroom. </a:t>
            </a:r>
          </a:p>
          <a:p>
            <a:r>
              <a:rPr lang="en-US" sz="2400" dirty="0" smtClean="0"/>
              <a:t>Take </a:t>
            </a:r>
            <a:r>
              <a:rPr lang="en-US" sz="2400" dirty="0"/>
              <a:t>risks in applying various strategies and techniques in reading and writing. </a:t>
            </a:r>
          </a:p>
          <a:p>
            <a:endParaRPr lang="en-US" sz="2400" dirty="0"/>
          </a:p>
        </p:txBody>
      </p:sp>
    </p:spTree>
    <p:extLst>
      <p:ext uri="{BB962C8B-B14F-4D97-AF65-F5344CB8AC3E}">
        <p14:creationId xmlns:p14="http://schemas.microsoft.com/office/powerpoint/2010/main" val="34314889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10"/>
          <p:cNvSpPr>
            <a:spLocks noGrp="1"/>
          </p:cNvSpPr>
          <p:nvPr>
            <p:ph type="title"/>
          </p:nvPr>
        </p:nvSpPr>
        <p:spPr>
          <a:xfrm>
            <a:off x="0" y="143219"/>
            <a:ext cx="9274134" cy="1564395"/>
          </a:xfrm>
        </p:spPr>
        <p:txBody>
          <a:bodyPr/>
          <a:lstStyle/>
          <a:p>
            <a:r>
              <a:rPr lang="en-US" sz="3200" dirty="0" smtClean="0"/>
              <a:t>Instructional Application – Where do you see connections to the literacy practices in the instructional process and/or focusing question?</a:t>
            </a:r>
            <a:endParaRPr lang="en-US" sz="3200" dirty="0"/>
          </a:p>
        </p:txBody>
      </p:sp>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45</a:t>
            </a:fld>
            <a:endParaRPr lang="en-US"/>
          </a:p>
        </p:txBody>
      </p:sp>
      <p:pic>
        <p:nvPicPr>
          <p:cNvPr id="10" name="Picture 9" descr="Image of the TNTP Student Work Task for Grade 8. Students read A Mighty Long Way: My Journey to Justice at Little Rock Central High School by Carlotta Walls Lanier and write an informational essay analyzing historical events, getting the change to fully meet the depth of multiple standards and learn relevant content. The prompt reads: In the events surrounding the Little Rock Nine and the struggle to integrate Central High, the press played a newly powerful role. In what ways did it serve to illuminate events for a national audience, and in what ways did it give an incomplete or even inaccurate picture of events?" title="Grade 8 Student Work Task"/>
          <p:cNvPicPr>
            <a:picLocks noChangeAspect="1"/>
          </p:cNvPicPr>
          <p:nvPr/>
        </p:nvPicPr>
        <p:blipFill>
          <a:blip r:embed="rId2"/>
          <a:stretch>
            <a:fillRect/>
          </a:stretch>
        </p:blipFill>
        <p:spPr>
          <a:xfrm>
            <a:off x="460449" y="1707614"/>
            <a:ext cx="11416811" cy="4771535"/>
          </a:xfrm>
          <a:prstGeom prst="rect">
            <a:avLst/>
          </a:prstGeom>
        </p:spPr>
      </p:pic>
      <p:sp>
        <p:nvSpPr>
          <p:cNvPr id="13" name="TextBox 12"/>
          <p:cNvSpPr txBox="1"/>
          <p:nvPr/>
        </p:nvSpPr>
        <p:spPr>
          <a:xfrm>
            <a:off x="460449" y="6479149"/>
            <a:ext cx="4706461" cy="307777"/>
          </a:xfrm>
          <a:prstGeom prst="rect">
            <a:avLst/>
          </a:prstGeom>
          <a:noFill/>
        </p:spPr>
        <p:txBody>
          <a:bodyPr wrap="square" rtlCol="0">
            <a:spAutoFit/>
          </a:bodyPr>
          <a:lstStyle/>
          <a:p>
            <a:r>
              <a:rPr lang="en-US" dirty="0" smtClean="0"/>
              <a:t>Source: TNTP Opportunity Myth, Grade 8 Assignments</a:t>
            </a:r>
            <a:endParaRPr lang="en-US" dirty="0"/>
          </a:p>
        </p:txBody>
      </p:sp>
    </p:spTree>
    <p:extLst>
      <p:ext uri="{BB962C8B-B14F-4D97-AF65-F5344CB8AC3E}">
        <p14:creationId xmlns:p14="http://schemas.microsoft.com/office/powerpoint/2010/main" val="27348880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5786" y="257216"/>
            <a:ext cx="8992500" cy="822437"/>
          </a:xfrm>
        </p:spPr>
        <p:txBody>
          <a:bodyPr/>
          <a:lstStyle/>
          <a:p>
            <a:r>
              <a:rPr lang="en-US" dirty="0" smtClean="0"/>
              <a:t>Discovery Task:</a:t>
            </a:r>
            <a:endParaRPr lang="en-US"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46</a:t>
            </a:fld>
            <a:endParaRPr lang="en-US"/>
          </a:p>
        </p:txBody>
      </p:sp>
      <p:sp>
        <p:nvSpPr>
          <p:cNvPr id="5" name="Text Placeholder 4"/>
          <p:cNvSpPr>
            <a:spLocks noGrp="1"/>
          </p:cNvSpPr>
          <p:nvPr>
            <p:ph type="body" idx="1"/>
          </p:nvPr>
        </p:nvSpPr>
        <p:spPr>
          <a:xfrm>
            <a:off x="581634" y="892366"/>
            <a:ext cx="9090000" cy="5965634"/>
          </a:xfrm>
        </p:spPr>
        <p:txBody>
          <a:bodyPr/>
          <a:lstStyle/>
          <a:p>
            <a:r>
              <a:rPr lang="en-US" dirty="0" smtClean="0"/>
              <a:t>For your current lesson plan or entry </a:t>
            </a:r>
            <a:r>
              <a:rPr lang="en-US" dirty="0"/>
              <a:t>in </a:t>
            </a:r>
            <a:r>
              <a:rPr lang="en-US" dirty="0" smtClean="0"/>
              <a:t>a lesson </a:t>
            </a:r>
            <a:r>
              <a:rPr lang="en-US" dirty="0"/>
              <a:t>plan book or digital </a:t>
            </a:r>
            <a:r>
              <a:rPr lang="en-US" dirty="0" smtClean="0"/>
              <a:t>planner: </a:t>
            </a:r>
            <a:endParaRPr lang="en-US" dirty="0"/>
          </a:p>
          <a:p>
            <a:pPr marL="971550" indent="-742950" fontAlgn="base">
              <a:buAutoNum type="arabicPeriod"/>
            </a:pPr>
            <a:r>
              <a:rPr lang="en-US" dirty="0" smtClean="0"/>
              <a:t>Make </a:t>
            </a:r>
            <a:r>
              <a:rPr lang="en-US" dirty="0"/>
              <a:t>note of the </a:t>
            </a:r>
            <a:r>
              <a:rPr lang="en-US" dirty="0" smtClean="0"/>
              <a:t>practices to which you are connecting in </a:t>
            </a:r>
            <a:r>
              <a:rPr lang="en-US" dirty="0"/>
              <a:t>either the instructional process or in the student </a:t>
            </a:r>
            <a:r>
              <a:rPr lang="en-US" dirty="0" smtClean="0"/>
              <a:t>task/assignment. </a:t>
            </a:r>
          </a:p>
          <a:p>
            <a:pPr marL="971550" indent="-742950" fontAlgn="base">
              <a:buAutoNum type="arabicPeriod"/>
            </a:pPr>
            <a:r>
              <a:rPr lang="en-US" dirty="0" smtClean="0"/>
              <a:t>Also </a:t>
            </a:r>
            <a:r>
              <a:rPr lang="en-US" dirty="0"/>
              <a:t>consider how a practice(s) </a:t>
            </a:r>
            <a:r>
              <a:rPr lang="en-US" dirty="0" smtClean="0"/>
              <a:t>may need </a:t>
            </a:r>
            <a:r>
              <a:rPr lang="en-US" dirty="0"/>
              <a:t>to be more </a:t>
            </a:r>
            <a:r>
              <a:rPr lang="en-US" dirty="0" smtClean="0"/>
              <a:t>explicitly addressed in the instructional </a:t>
            </a:r>
            <a:r>
              <a:rPr lang="en-US" dirty="0"/>
              <a:t>process or student task/assignment. </a:t>
            </a:r>
          </a:p>
          <a:p>
            <a:r>
              <a:rPr lang="en-US" dirty="0"/>
              <a:t/>
            </a:r>
            <a:br>
              <a:rPr lang="en-US" dirty="0"/>
            </a:br>
            <a:endParaRPr lang="en-US" dirty="0"/>
          </a:p>
        </p:txBody>
      </p:sp>
    </p:spTree>
    <p:extLst>
      <p:ext uri="{BB962C8B-B14F-4D97-AF65-F5344CB8AC3E}">
        <p14:creationId xmlns:p14="http://schemas.microsoft.com/office/powerpoint/2010/main" val="7622777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Reflection – The WHY</a:t>
            </a:r>
            <a:endParaRPr lang="en-US"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47</a:t>
            </a:fld>
            <a:endParaRPr lang="en-US"/>
          </a:p>
        </p:txBody>
      </p:sp>
      <p:sp>
        <p:nvSpPr>
          <p:cNvPr id="4" name="Text Placeholder 3"/>
          <p:cNvSpPr>
            <a:spLocks noGrp="1"/>
          </p:cNvSpPr>
          <p:nvPr>
            <p:ph type="body" idx="1"/>
          </p:nvPr>
        </p:nvSpPr>
        <p:spPr/>
        <p:txBody>
          <a:bodyPr/>
          <a:lstStyle/>
          <a:p>
            <a:pPr marL="800100" indent="-571500">
              <a:buFont typeface="Arial" panose="020B0604020202020204" pitchFamily="34" charset="0"/>
              <a:buChar char="•"/>
            </a:pPr>
            <a:r>
              <a:rPr lang="en-US" sz="4200" dirty="0" smtClean="0"/>
              <a:t>Why will it be important to have intentional instructional links </a:t>
            </a:r>
            <a:r>
              <a:rPr lang="en-US" sz="4200" dirty="0"/>
              <a:t>to the </a:t>
            </a:r>
            <a:r>
              <a:rPr lang="en-US" sz="4200" dirty="0" smtClean="0"/>
              <a:t>practices? </a:t>
            </a:r>
          </a:p>
          <a:p>
            <a:pPr marL="800100" indent="-571500">
              <a:buFont typeface="Arial" panose="020B0604020202020204" pitchFamily="34" charset="0"/>
              <a:buChar char="•"/>
            </a:pPr>
            <a:r>
              <a:rPr lang="en-US" sz="4200" dirty="0" smtClean="0"/>
              <a:t>Why are they important in fostering literacy </a:t>
            </a:r>
            <a:r>
              <a:rPr lang="en-US" sz="4200" dirty="0"/>
              <a:t>and </a:t>
            </a:r>
            <a:r>
              <a:rPr lang="en-US" sz="4200" dirty="0" smtClean="0"/>
              <a:t>student learning</a:t>
            </a:r>
            <a:r>
              <a:rPr lang="en-US" sz="4200" dirty="0"/>
              <a:t>?</a:t>
            </a:r>
          </a:p>
          <a:p>
            <a:r>
              <a:rPr lang="en-US" dirty="0"/>
              <a:t/>
            </a:r>
            <a:br>
              <a:rPr lang="en-US" dirty="0"/>
            </a:br>
            <a:endParaRPr lang="en-US" dirty="0"/>
          </a:p>
        </p:txBody>
      </p:sp>
    </p:spTree>
    <p:extLst>
      <p:ext uri="{BB962C8B-B14F-4D97-AF65-F5344CB8AC3E}">
        <p14:creationId xmlns:p14="http://schemas.microsoft.com/office/powerpoint/2010/main" val="41526841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812120"/>
          </a:xfrm>
        </p:spPr>
        <p:txBody>
          <a:bodyPr/>
          <a:lstStyle/>
          <a:p>
            <a:r>
              <a:rPr lang="en-US" dirty="0" smtClean="0"/>
              <a:t>Coming Up</a:t>
            </a:r>
            <a:endParaRPr lang="en-US" dirty="0"/>
          </a:p>
        </p:txBody>
      </p:sp>
      <p:sp>
        <p:nvSpPr>
          <p:cNvPr id="4" name="Slide Number Placeholder 3"/>
          <p:cNvSpPr>
            <a:spLocks noGrp="1"/>
          </p:cNvSpPr>
          <p:nvPr>
            <p:ph type="sldNum" sz="quarter" idx="12"/>
          </p:nvPr>
        </p:nvSpPr>
        <p:spPr/>
        <p:txBody>
          <a:bodyPr/>
          <a:lstStyle/>
          <a:p>
            <a:fld id="{91BD7323-49BF-4C97-8773-5EC64C492009}" type="slidenum">
              <a:rPr lang="en-US" smtClean="0"/>
              <a:t>48</a:t>
            </a:fld>
            <a:endParaRPr lang="en-US"/>
          </a:p>
        </p:txBody>
      </p:sp>
      <p:sp>
        <p:nvSpPr>
          <p:cNvPr id="5" name="Rectangle 1"/>
          <p:cNvSpPr>
            <a:spLocks noGrp="1" noChangeArrowheads="1"/>
          </p:cNvSpPr>
          <p:nvPr>
            <p:ph type="body" sz="quarter" idx="13"/>
          </p:nvPr>
        </p:nvSpPr>
        <p:spPr bwMode="auto">
          <a:xfrm>
            <a:off x="0" y="2038561"/>
            <a:ext cx="10047383" cy="4185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lvl1pPr indent="381000"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buFont typeface="Arial" panose="020B0604020202020204" pitchFamily="34" charset="0"/>
              <a:buChar char="•"/>
            </a:pPr>
            <a:r>
              <a:rPr lang="en-US" sz="3000" dirty="0" smtClean="0"/>
              <a:t>Section </a:t>
            </a:r>
            <a:r>
              <a:rPr lang="en-US" sz="3000" dirty="0"/>
              <a:t>1D:  Spotlight: </a:t>
            </a:r>
            <a:r>
              <a:rPr lang="en-US" sz="3000" dirty="0" smtClean="0"/>
              <a:t>Unpacking Multidimensionality</a:t>
            </a:r>
          </a:p>
          <a:p>
            <a:pPr>
              <a:buFont typeface="Arial" panose="020B0604020202020204" pitchFamily="34" charset="0"/>
              <a:buChar char="•"/>
            </a:pPr>
            <a:endParaRPr lang="en-US" sz="3200" dirty="0"/>
          </a:p>
          <a:p>
            <a:pPr>
              <a:buFont typeface="Arial" panose="020B0604020202020204" pitchFamily="34" charset="0"/>
              <a:buChar char="•"/>
            </a:pPr>
            <a:r>
              <a:rPr lang="en-US" sz="3000" dirty="0" smtClean="0"/>
              <a:t>Section </a:t>
            </a:r>
            <a:r>
              <a:rPr lang="en-US" sz="3000" dirty="0"/>
              <a:t>1E:  Spotlight: Early Literacy</a:t>
            </a:r>
          </a:p>
          <a:p>
            <a:pPr>
              <a:buFont typeface="Arial" panose="020B0604020202020204" pitchFamily="34" charset="0"/>
              <a:buChar char="•"/>
            </a:pPr>
            <a:endParaRPr lang="en-US" sz="3000" dirty="0" smtClean="0"/>
          </a:p>
          <a:p>
            <a:pPr>
              <a:buFont typeface="Arial" panose="020B0604020202020204" pitchFamily="34" charset="0"/>
              <a:buChar char="•"/>
            </a:pPr>
            <a:r>
              <a:rPr lang="en-US" sz="3000" dirty="0" smtClean="0"/>
              <a:t>Section </a:t>
            </a:r>
            <a:r>
              <a:rPr lang="en-US" sz="3000" dirty="0"/>
              <a:t>1F:  Additional Instructional Implications</a:t>
            </a:r>
          </a:p>
          <a:p>
            <a:pPr>
              <a:buFont typeface="Arial" panose="020B0604020202020204" pitchFamily="34" charset="0"/>
              <a:buChar char="•"/>
            </a:pPr>
            <a:endParaRPr lang="en-US" sz="3000" dirty="0" smtClean="0"/>
          </a:p>
          <a:p>
            <a:pPr>
              <a:buFont typeface="Arial" panose="020B0604020202020204" pitchFamily="34" charset="0"/>
              <a:buChar char="•"/>
            </a:pPr>
            <a:r>
              <a:rPr lang="en-US" sz="3000" dirty="0" smtClean="0"/>
              <a:t>Section </a:t>
            </a:r>
            <a:r>
              <a:rPr lang="en-US" sz="3000" dirty="0"/>
              <a:t>1G:  Wrap up of Module 1 &amp;</a:t>
            </a:r>
            <a:r>
              <a:rPr lang="en-US" sz="3000" dirty="0" smtClean="0"/>
              <a:t> Next Steps</a:t>
            </a:r>
            <a:endParaRPr kumimoji="0" lang="en-US" altLang="en-US" sz="3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0" i="0" u="none" strike="noStrike" cap="none" normalizeH="0" baseline="0" dirty="0" smtClean="0">
                <a:ln>
                  <a:noFill/>
                </a:ln>
                <a:solidFill>
                  <a:schemeClr val="tx1"/>
                </a:solidFill>
                <a:effectLst/>
              </a:rPr>
              <a:t/>
            </a:r>
            <a:br>
              <a:rPr kumimoji="0" lang="en-US" altLang="en-US" sz="3000" b="0" i="0" u="none" strike="noStrike" cap="none" normalizeH="0" baseline="0" dirty="0" smtClean="0">
                <a:ln>
                  <a:noFill/>
                </a:ln>
                <a:solidFill>
                  <a:schemeClr val="tx1"/>
                </a:solidFill>
                <a:effectLst/>
              </a:rPr>
            </a:br>
            <a:endParaRPr kumimoji="0" lang="en-US" altLang="en-US" sz="3000"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427301211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End Slide Section C</a:t>
            </a:r>
            <a:endParaRPr lang="en-US" dirty="0"/>
          </a:p>
        </p:txBody>
      </p:sp>
      <p:sp>
        <p:nvSpPr>
          <p:cNvPr id="4" name="Slide Number Placeholder 3"/>
          <p:cNvSpPr>
            <a:spLocks noGrp="1"/>
          </p:cNvSpPr>
          <p:nvPr>
            <p:ph type="sldNum" idx="12"/>
          </p:nvPr>
        </p:nvSpPr>
        <p:spPr/>
        <p:txBody>
          <a:bodyPr/>
          <a:lstStyle/>
          <a:p>
            <a:fld id="{91BD7323-49BF-4C97-8773-5EC64C492009}" type="slidenum">
              <a:rPr lang="en-US" smtClean="0"/>
              <a:t>49</a:t>
            </a:fld>
            <a:endParaRPr lang="en-US"/>
          </a:p>
        </p:txBody>
      </p:sp>
      <p:sp>
        <p:nvSpPr>
          <p:cNvPr id="3" name="Text Placeholder 2" hidden="1"/>
          <p:cNvSpPr>
            <a:spLocks noGrp="1"/>
          </p:cNvSpPr>
          <p:nvPr>
            <p:ph type="body" idx="1"/>
          </p:nvPr>
        </p:nvSpPr>
        <p:spPr/>
        <p:txBody>
          <a:bodyPr/>
          <a:lstStyle/>
          <a:p>
            <a:endParaRPr lang="en-US"/>
          </a:p>
        </p:txBody>
      </p:sp>
      <p:pic>
        <p:nvPicPr>
          <p:cNvPr id="1026" name="Picture 2" descr="https://lh4.googleusercontent.com/T8N5UyWlK58lPsBXK5Ci3fgKI2IWUH4Xyan81_udqmjFnbuQnw70kT3wyUX2htf--vKACthcVzMdpO1COcAddj2uCAZ27am6qbhV3OF8VTIaEqlg74rsKYihBSkozXEXYEhNU5uvf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7703" y="0"/>
            <a:ext cx="2061234" cy="20612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90083"/>
            <a:ext cx="10207703" cy="6463308"/>
          </a:xfrm>
          <a:prstGeom prst="rect">
            <a:avLst/>
          </a:prstGeom>
        </p:spPr>
        <p:txBody>
          <a:bodyPr wrap="square">
            <a:spAutoFit/>
          </a:bodyPr>
          <a:lstStyle/>
          <a:p>
            <a:r>
              <a:rPr lang="en-US" sz="2400" dirty="0">
                <a:solidFill>
                  <a:srgbClr val="333333"/>
                </a:solidFill>
                <a:latin typeface="&amp;quot"/>
              </a:rPr>
              <a:t>Stop here if you are completing Module 1: Section </a:t>
            </a:r>
            <a:r>
              <a:rPr lang="en-US" sz="2400" dirty="0" smtClean="0">
                <a:solidFill>
                  <a:srgbClr val="333333"/>
                </a:solidFill>
                <a:latin typeface="&amp;quot"/>
              </a:rPr>
              <a:t>1C</a:t>
            </a:r>
            <a:r>
              <a:rPr lang="en-US" sz="2400" dirty="0">
                <a:solidFill>
                  <a:srgbClr val="333333"/>
                </a:solidFill>
                <a:latin typeface="&amp;quot"/>
              </a:rPr>
              <a:t>: Deeper Dive into the Interdisciplinary Literacy </a:t>
            </a:r>
            <a:r>
              <a:rPr lang="en-US" sz="2400" dirty="0" smtClean="0">
                <a:solidFill>
                  <a:srgbClr val="333333"/>
                </a:solidFill>
                <a:latin typeface="&amp;quot"/>
              </a:rPr>
              <a:t>Practices </a:t>
            </a:r>
            <a:r>
              <a:rPr lang="en-US" sz="2400" b="1" dirty="0" smtClean="0">
                <a:solidFill>
                  <a:srgbClr val="333333"/>
                </a:solidFill>
                <a:latin typeface="&amp;quot"/>
              </a:rPr>
              <a:t>only</a:t>
            </a:r>
            <a:r>
              <a:rPr lang="en-US" sz="2400" dirty="0">
                <a:solidFill>
                  <a:srgbClr val="333333"/>
                </a:solidFill>
                <a:latin typeface="&amp;quot"/>
              </a:rPr>
              <a:t>.  </a:t>
            </a:r>
            <a:endParaRPr lang="en-US" sz="2400" dirty="0" smtClean="0">
              <a:solidFill>
                <a:srgbClr val="333333"/>
              </a:solidFill>
              <a:latin typeface="&amp;quot"/>
            </a:endParaRPr>
          </a:p>
          <a:p>
            <a:endParaRPr lang="en-US" sz="2400" dirty="0">
              <a:solidFill>
                <a:srgbClr val="333333"/>
              </a:solidFill>
              <a:latin typeface="&amp;quot"/>
            </a:endParaRPr>
          </a:p>
          <a:p>
            <a:r>
              <a:rPr lang="en-US" sz="2400" dirty="0"/>
              <a:t>The KDE needs your feedback on the effectiveness of this module, the learning platform and how the consultants may best support you as you take the next steps in the implementation process. Feedback from </a:t>
            </a:r>
            <a:r>
              <a:rPr lang="en-US" sz="2400" dirty="0" smtClean="0"/>
              <a:t>the </a:t>
            </a:r>
            <a:r>
              <a:rPr lang="en-US" sz="2400" dirty="0"/>
              <a:t>surveys will be used by the KDE to plan and prepare future professional learning.</a:t>
            </a:r>
          </a:p>
          <a:p>
            <a:endParaRPr lang="en-US" sz="2400" dirty="0"/>
          </a:p>
          <a:p>
            <a:r>
              <a:rPr lang="en-US" sz="2400" dirty="0"/>
              <a:t>Teacher survey:</a:t>
            </a:r>
          </a:p>
          <a:p>
            <a:r>
              <a:rPr lang="en-US" sz="2400" dirty="0">
                <a:hlinkClick r:id="rId3"/>
              </a:rPr>
              <a:t>https://www.surveymonkey.com/r/WNNY92C</a:t>
            </a:r>
            <a:endParaRPr lang="en-US" sz="2400" dirty="0"/>
          </a:p>
          <a:p>
            <a:r>
              <a:rPr lang="en-US" sz="2400" dirty="0"/>
              <a:t>School/District Leader survey: </a:t>
            </a:r>
            <a:endParaRPr lang="en-US" sz="2400" dirty="0">
              <a:solidFill>
                <a:srgbClr val="333333"/>
              </a:solidFill>
              <a:latin typeface="&amp;quot"/>
            </a:endParaRPr>
          </a:p>
          <a:p>
            <a:r>
              <a:rPr lang="en-US" sz="2400" dirty="0">
                <a:solidFill>
                  <a:srgbClr val="333333"/>
                </a:solidFill>
                <a:latin typeface="&amp;quot"/>
                <a:hlinkClick r:id="rId4"/>
              </a:rPr>
              <a:t>https://www.surveymonkey.com/r/W3CDLQH</a:t>
            </a:r>
            <a:endParaRPr lang="en-US" sz="2400" dirty="0">
              <a:solidFill>
                <a:srgbClr val="333333"/>
              </a:solidFill>
              <a:latin typeface="&amp;quot"/>
            </a:endParaRPr>
          </a:p>
          <a:p>
            <a:endParaRPr lang="en-US" sz="2400" dirty="0">
              <a:solidFill>
                <a:srgbClr val="333333"/>
              </a:solidFill>
              <a:latin typeface="&amp;quot"/>
            </a:endParaRPr>
          </a:p>
          <a:p>
            <a:r>
              <a:rPr lang="en-US" sz="2400" dirty="0" smtClean="0">
                <a:solidFill>
                  <a:srgbClr val="333333"/>
                </a:solidFill>
                <a:latin typeface="&amp;quot"/>
              </a:rPr>
              <a:t>If </a:t>
            </a:r>
            <a:r>
              <a:rPr lang="en-US" sz="2400" dirty="0" smtClean="0">
                <a:solidFill>
                  <a:srgbClr val="333333"/>
                </a:solidFill>
                <a:latin typeface="&amp;quot"/>
              </a:rPr>
              <a:t>you would like to </a:t>
            </a:r>
            <a:r>
              <a:rPr lang="en-US" sz="2400" dirty="0">
                <a:solidFill>
                  <a:srgbClr val="333333"/>
                </a:solidFill>
                <a:latin typeface="&amp;quot"/>
              </a:rPr>
              <a:t>complete another section of Module 1 at this time, continue onto the next slide to begin facilitating Module 1: Section </a:t>
            </a:r>
            <a:r>
              <a:rPr lang="en-US" sz="2400" dirty="0" smtClean="0">
                <a:solidFill>
                  <a:srgbClr val="333333"/>
                </a:solidFill>
                <a:latin typeface="&amp;quot"/>
              </a:rPr>
              <a:t>1D</a:t>
            </a:r>
            <a:r>
              <a:rPr lang="en-US" sz="2400" dirty="0">
                <a:solidFill>
                  <a:srgbClr val="333333"/>
                </a:solidFill>
                <a:latin typeface="&amp;quot"/>
              </a:rPr>
              <a:t>: Spotlight: </a:t>
            </a:r>
            <a:r>
              <a:rPr lang="en-US" sz="2400" dirty="0" smtClean="0">
                <a:solidFill>
                  <a:srgbClr val="333333"/>
                </a:solidFill>
                <a:latin typeface="&amp;quot"/>
              </a:rPr>
              <a:t>Unpacking </a:t>
            </a:r>
            <a:r>
              <a:rPr lang="en-US" sz="2400" dirty="0">
                <a:solidFill>
                  <a:srgbClr val="333333"/>
                </a:solidFill>
                <a:latin typeface="&amp;quot"/>
              </a:rPr>
              <a:t>Multidimensionality.  </a:t>
            </a:r>
            <a:r>
              <a:rPr lang="en-US" sz="3000" dirty="0">
                <a:solidFill>
                  <a:srgbClr val="333333"/>
                </a:solidFill>
                <a:latin typeface="&amp;quot"/>
              </a:rPr>
              <a:t> </a:t>
            </a:r>
            <a:endParaRPr lang="en-US" sz="3000" dirty="0">
              <a:latin typeface="Times New Roman" panose="02020603050405020304" pitchFamily="18" charset="0"/>
            </a:endParaRPr>
          </a:p>
        </p:txBody>
      </p:sp>
    </p:spTree>
    <p:extLst>
      <p:ext uri="{BB962C8B-B14F-4D97-AF65-F5344CB8AC3E}">
        <p14:creationId xmlns:p14="http://schemas.microsoft.com/office/powerpoint/2010/main" val="12487950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826187"/>
          </a:xfrm>
        </p:spPr>
        <p:txBody>
          <a:bodyPr/>
          <a:lstStyle/>
          <a:p>
            <a:r>
              <a:rPr lang="en-US" dirty="0" smtClean="0"/>
              <a:t>Standards Creation Process</a:t>
            </a:r>
            <a:br>
              <a:rPr lang="en-US" dirty="0" smtClean="0"/>
            </a:br>
            <a:endParaRPr lang="en-US" dirty="0"/>
          </a:p>
        </p:txBody>
      </p:sp>
      <p:sp>
        <p:nvSpPr>
          <p:cNvPr id="3" name="Text Placeholder 2"/>
          <p:cNvSpPr>
            <a:spLocks noGrp="1"/>
          </p:cNvSpPr>
          <p:nvPr>
            <p:ph type="body" sz="quarter" idx="13"/>
          </p:nvPr>
        </p:nvSpPr>
        <p:spPr>
          <a:xfrm>
            <a:off x="0" y="1083212"/>
            <a:ext cx="9744501" cy="5774788"/>
          </a:xfrm>
        </p:spPr>
        <p:txBody>
          <a:bodyPr/>
          <a:lstStyle/>
          <a:p>
            <a:r>
              <a:rPr lang="en-US" sz="3200" dirty="0" smtClean="0"/>
              <a:t>The Reading and Writing Standards </a:t>
            </a:r>
            <a:r>
              <a:rPr lang="en-US" sz="3200" b="1" dirty="0" smtClean="0"/>
              <a:t>Advisory Panel (AP) </a:t>
            </a:r>
            <a:r>
              <a:rPr lang="en-US" sz="3200" dirty="0"/>
              <a:t>was composed of </a:t>
            </a:r>
            <a:r>
              <a:rPr lang="en-US" sz="3200" dirty="0" smtClean="0"/>
              <a:t>practicing classroom teachers, public </a:t>
            </a:r>
            <a:r>
              <a:rPr lang="en-US" sz="3200" dirty="0"/>
              <a:t>post-secondary professors from institutions of higher education and </a:t>
            </a:r>
            <a:r>
              <a:rPr lang="en-US" sz="3200" dirty="0" smtClean="0"/>
              <a:t>business/community </a:t>
            </a:r>
            <a:r>
              <a:rPr lang="en-US" sz="3200" dirty="0"/>
              <a:t>members. </a:t>
            </a:r>
            <a:endParaRPr lang="en-US" sz="3200" dirty="0" smtClean="0"/>
          </a:p>
          <a:p>
            <a:pPr lvl="1"/>
            <a:r>
              <a:rPr lang="en-US" dirty="0" smtClean="0"/>
              <a:t>The </a:t>
            </a:r>
            <a:r>
              <a:rPr lang="en-US" dirty="0"/>
              <a:t>function of the </a:t>
            </a:r>
            <a:r>
              <a:rPr lang="en-US" dirty="0" smtClean="0"/>
              <a:t>AP </a:t>
            </a:r>
            <a:r>
              <a:rPr lang="en-US" dirty="0"/>
              <a:t>was to review the standards and make recommendations for changes to a Review </a:t>
            </a:r>
            <a:r>
              <a:rPr lang="en-US" dirty="0" smtClean="0"/>
              <a:t>Development Committee (RDC). </a:t>
            </a:r>
          </a:p>
          <a:p>
            <a:pPr lvl="1"/>
            <a:r>
              <a:rPr lang="en-US" dirty="0" smtClean="0"/>
              <a:t>In </a:t>
            </a:r>
            <a:r>
              <a:rPr lang="en-US" dirty="0"/>
              <a:t>addition to </a:t>
            </a:r>
            <a:r>
              <a:rPr lang="en-US" dirty="0" smtClean="0"/>
              <a:t>revising the standards, </a:t>
            </a:r>
            <a:r>
              <a:rPr lang="en-US" dirty="0"/>
              <a:t>the </a:t>
            </a:r>
            <a:r>
              <a:rPr lang="en-US" dirty="0" smtClean="0"/>
              <a:t>AP </a:t>
            </a:r>
            <a:r>
              <a:rPr lang="en-US" dirty="0"/>
              <a:t>created a new architectural structure for the standards. </a:t>
            </a:r>
            <a:endParaRPr lang="en-US"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91BD7323-49BF-4C97-8773-5EC64C492009}" type="slidenum">
              <a:rPr lang="en-US" smtClean="0"/>
              <a:t>5</a:t>
            </a:fld>
            <a:endParaRPr lang="en-US"/>
          </a:p>
        </p:txBody>
      </p:sp>
    </p:spTree>
    <p:extLst>
      <p:ext uri="{BB962C8B-B14F-4D97-AF65-F5344CB8AC3E}">
        <p14:creationId xmlns:p14="http://schemas.microsoft.com/office/powerpoint/2010/main" val="162768518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a:spLocks noGrp="1"/>
          </p:cNvSpPr>
          <p:nvPr>
            <p:ph type="ctrTitle"/>
          </p:nvPr>
        </p:nvSpPr>
        <p:spPr>
          <a:xfrm>
            <a:off x="485401" y="640080"/>
            <a:ext cx="9228600" cy="3035808"/>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72B62"/>
              </a:buClr>
              <a:buSzPts val="4800"/>
              <a:buFont typeface="Georgia"/>
              <a:buNone/>
            </a:pPr>
            <a:r>
              <a:rPr lang="en-US" sz="4000" dirty="0" smtClean="0"/>
              <a:t>Getting to Know the </a:t>
            </a:r>
            <a:br>
              <a:rPr lang="en-US" sz="4000" dirty="0" smtClean="0"/>
            </a:br>
            <a:r>
              <a:rPr lang="en-US" sz="4000" i="1" dirty="0" smtClean="0"/>
              <a:t>Kentucky Academic Standards for Reading and Writing</a:t>
            </a:r>
            <a:r>
              <a:rPr lang="en-US" sz="4000" dirty="0" smtClean="0"/>
              <a:t/>
            </a:r>
            <a:br>
              <a:rPr lang="en-US" sz="4000" dirty="0" smtClean="0"/>
            </a:br>
            <a:endParaRPr sz="4000" b="0" i="0" u="none" strike="noStrike" cap="none" dirty="0">
              <a:solidFill>
                <a:srgbClr val="072B62"/>
              </a:solidFill>
              <a:latin typeface="Georgia"/>
              <a:ea typeface="Georgia"/>
              <a:cs typeface="Georgia"/>
              <a:sym typeface="Georgia"/>
            </a:endParaRPr>
          </a:p>
        </p:txBody>
      </p:sp>
      <p:sp>
        <p:nvSpPr>
          <p:cNvPr id="341" name="Shape 341"/>
          <p:cNvSpPr txBox="1">
            <a:spLocks noGrp="1"/>
          </p:cNvSpPr>
          <p:nvPr>
            <p:ph type="subTitle" idx="1"/>
          </p:nvPr>
        </p:nvSpPr>
        <p:spPr>
          <a:xfrm>
            <a:off x="485402" y="4169663"/>
            <a:ext cx="8978088" cy="1371821"/>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D2BD24"/>
              </a:buClr>
              <a:buSzPts val="2800"/>
              <a:buFont typeface="Noto Sans Symbols"/>
              <a:buNone/>
            </a:pPr>
            <a:r>
              <a:rPr lang="en-US" sz="3600" b="0" i="0" u="none" strike="noStrike" cap="none" dirty="0" smtClean="0">
                <a:solidFill>
                  <a:srgbClr val="7F7F7F"/>
                </a:solidFill>
                <a:latin typeface="Georgia" panose="02040502050405020303" pitchFamily="18" charset="0"/>
                <a:sym typeface="Source Sans Pro"/>
              </a:rPr>
              <a:t>Module 1: Section 1D</a:t>
            </a:r>
            <a:endParaRPr lang="en-US" sz="3600" dirty="0">
              <a:latin typeface="Georgia" panose="02040502050405020303" pitchFamily="18" charset="0"/>
            </a:endParaRPr>
          </a:p>
          <a:p>
            <a:pPr marL="0" marR="0" lvl="0" indent="0" rtl="0">
              <a:lnSpc>
                <a:spcPct val="100000"/>
              </a:lnSpc>
              <a:spcBef>
                <a:spcPts val="0"/>
              </a:spcBef>
              <a:spcAft>
                <a:spcPts val="0"/>
              </a:spcAft>
              <a:buClr>
                <a:srgbClr val="D2BD24"/>
              </a:buClr>
              <a:buSzPts val="2800"/>
              <a:buFont typeface="Noto Sans Symbols"/>
              <a:buNone/>
            </a:pPr>
            <a:r>
              <a:rPr lang="en-US" sz="3600" b="0" i="0" u="none" strike="noStrike" cap="none" dirty="0" smtClean="0">
                <a:solidFill>
                  <a:srgbClr val="7F7F7F"/>
                </a:solidFill>
                <a:latin typeface="Georgia" panose="02040502050405020303" pitchFamily="18" charset="0"/>
                <a:sym typeface="Source Sans Pro"/>
              </a:rPr>
              <a:t>Unpacking Multidimensionality</a:t>
            </a:r>
          </a:p>
          <a:p>
            <a:pPr marL="0" marR="0" lvl="0" indent="0" rtl="0">
              <a:lnSpc>
                <a:spcPct val="100000"/>
              </a:lnSpc>
              <a:spcBef>
                <a:spcPts val="0"/>
              </a:spcBef>
              <a:spcAft>
                <a:spcPts val="0"/>
              </a:spcAft>
              <a:buClr>
                <a:srgbClr val="D2BD24"/>
              </a:buClr>
              <a:buSzPts val="2800"/>
              <a:buFont typeface="Noto Sans Symbols"/>
              <a:buNone/>
            </a:pPr>
            <a:endParaRPr sz="4000" b="0" i="0" u="none" strike="noStrike" cap="none" dirty="0">
              <a:solidFill>
                <a:srgbClr val="7F7F7F"/>
              </a:solidFill>
              <a:latin typeface="Georgia" panose="02040502050405020303" pitchFamily="18" charset="0"/>
              <a:sym typeface="Source Sans Pro"/>
            </a:endParaRPr>
          </a:p>
        </p:txBody>
      </p:sp>
    </p:spTree>
    <p:extLst>
      <p:ext uri="{BB962C8B-B14F-4D97-AF65-F5344CB8AC3E}">
        <p14:creationId xmlns:p14="http://schemas.microsoft.com/office/powerpoint/2010/main" val="230132431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Norms</a:t>
            </a:r>
            <a:endParaRPr lang="en-US" dirty="0"/>
          </a:p>
        </p:txBody>
      </p:sp>
      <p:sp>
        <p:nvSpPr>
          <p:cNvPr id="3" name="Text Placeholder 2"/>
          <p:cNvSpPr>
            <a:spLocks noGrp="1"/>
          </p:cNvSpPr>
          <p:nvPr>
            <p:ph type="body" sz="quarter" idx="13"/>
          </p:nvPr>
        </p:nvSpPr>
        <p:spPr>
          <a:xfrm>
            <a:off x="555786" y="1224951"/>
            <a:ext cx="9188715" cy="5449824"/>
          </a:xfrm>
        </p:spPr>
        <p:txBody>
          <a:bodyPr/>
          <a:lstStyle/>
          <a:p>
            <a:pPr>
              <a:buFont typeface="Arial" panose="020B0604020202020204" pitchFamily="34" charset="0"/>
              <a:buChar char="•"/>
            </a:pPr>
            <a:r>
              <a:rPr lang="en-US" dirty="0" smtClean="0"/>
              <a:t>Assume best intentions.</a:t>
            </a:r>
          </a:p>
          <a:p>
            <a:pPr>
              <a:buFont typeface="Arial" panose="020B0604020202020204" pitchFamily="34" charset="0"/>
              <a:buChar char="•"/>
            </a:pPr>
            <a:r>
              <a:rPr lang="en-US" dirty="0" smtClean="0"/>
              <a:t>Listen carefully to one another.</a:t>
            </a:r>
          </a:p>
          <a:p>
            <a:pPr>
              <a:buFont typeface="Arial" panose="020B0604020202020204" pitchFamily="34" charset="0"/>
              <a:buChar char="•"/>
            </a:pPr>
            <a:r>
              <a:rPr lang="en-US" dirty="0" smtClean="0"/>
              <a:t>Be open to new ideas.</a:t>
            </a:r>
          </a:p>
          <a:p>
            <a:pPr>
              <a:buFont typeface="Arial" panose="020B0604020202020204" pitchFamily="34" charset="0"/>
              <a:buChar char="•"/>
            </a:pPr>
            <a:r>
              <a:rPr lang="en-US" dirty="0" smtClean="0"/>
              <a:t>Be open to working outside your comfort zone.</a:t>
            </a:r>
          </a:p>
          <a:p>
            <a:pPr>
              <a:buFont typeface="Arial" panose="020B0604020202020204" pitchFamily="34" charset="0"/>
              <a:buChar char="•"/>
            </a:pPr>
            <a:r>
              <a:rPr lang="en-US" dirty="0" smtClean="0"/>
              <a:t>Ask questions.</a:t>
            </a:r>
          </a:p>
          <a:p>
            <a:pPr>
              <a:buFont typeface="Arial" panose="020B0604020202020204" pitchFamily="34" charset="0"/>
              <a:buChar char="•"/>
            </a:pPr>
            <a:r>
              <a:rPr lang="en-US" dirty="0" smtClean="0"/>
              <a:t>Allow a chance for everyone to participate.</a:t>
            </a:r>
            <a:endParaRPr lang="en-US" dirty="0"/>
          </a:p>
        </p:txBody>
      </p:sp>
      <p:sp>
        <p:nvSpPr>
          <p:cNvPr id="4" name="Slide Number Placeholder 3"/>
          <p:cNvSpPr>
            <a:spLocks noGrp="1"/>
          </p:cNvSpPr>
          <p:nvPr>
            <p:ph type="sldNum" sz="quarter" idx="12"/>
          </p:nvPr>
        </p:nvSpPr>
        <p:spPr/>
        <p:txBody>
          <a:bodyPr/>
          <a:lstStyle/>
          <a:p>
            <a:fld id="{91BD7323-49BF-4C97-8773-5EC64C492009}" type="slidenum">
              <a:rPr lang="en-US" smtClean="0"/>
              <a:t>51</a:t>
            </a:fld>
            <a:endParaRPr lang="en-US"/>
          </a:p>
        </p:txBody>
      </p:sp>
    </p:spTree>
    <p:extLst>
      <p:ext uri="{BB962C8B-B14F-4D97-AF65-F5344CB8AC3E}">
        <p14:creationId xmlns:p14="http://schemas.microsoft.com/office/powerpoint/2010/main" val="229314774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216"/>
            <a:ext cx="8992500" cy="712268"/>
          </a:xfrm>
        </p:spPr>
        <p:txBody>
          <a:bodyPr/>
          <a:lstStyle/>
          <a:p>
            <a:r>
              <a:rPr lang="en-US" dirty="0" smtClean="0"/>
              <a:t>Section 1D Learning Goals</a:t>
            </a:r>
            <a:endParaRPr lang="en-US"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52</a:t>
            </a:fld>
            <a:endParaRPr lang="en-US"/>
          </a:p>
        </p:txBody>
      </p:sp>
      <p:sp>
        <p:nvSpPr>
          <p:cNvPr id="4" name="Text Placeholder 3"/>
          <p:cNvSpPr>
            <a:spLocks noGrp="1"/>
          </p:cNvSpPr>
          <p:nvPr>
            <p:ph type="body" idx="1"/>
          </p:nvPr>
        </p:nvSpPr>
        <p:spPr>
          <a:xfrm>
            <a:off x="0" y="969484"/>
            <a:ext cx="9671634" cy="5888516"/>
          </a:xfrm>
        </p:spPr>
        <p:txBody>
          <a:bodyPr/>
          <a:lstStyle/>
          <a:p>
            <a:pPr marL="800100" indent="-571500">
              <a:buFont typeface="Wingdings" panose="05000000000000000000" pitchFamily="2" charset="2"/>
              <a:buChar char="Ø"/>
            </a:pPr>
            <a:r>
              <a:rPr lang="en-US" dirty="0" smtClean="0"/>
              <a:t>Build an understanding of the multidimensionality of the standards and </a:t>
            </a:r>
            <a:r>
              <a:rPr lang="en-US" dirty="0"/>
              <a:t>the way </a:t>
            </a:r>
            <a:r>
              <a:rPr lang="en-US" dirty="0" smtClean="0"/>
              <a:t>this deconstruction can </a:t>
            </a:r>
            <a:r>
              <a:rPr lang="en-US" dirty="0"/>
              <a:t>support teachers in the process of designing standards-aligned instruction and grade-level assignments. </a:t>
            </a:r>
          </a:p>
          <a:p>
            <a:pPr marL="800100" indent="-571500">
              <a:buFont typeface="Wingdings" panose="05000000000000000000" pitchFamily="2" charset="2"/>
              <a:buChar char="Ø"/>
            </a:pPr>
            <a:r>
              <a:rPr lang="en-US" dirty="0"/>
              <a:t>Experience how the changes in the </a:t>
            </a:r>
            <a:r>
              <a:rPr lang="en-US" i="1" dirty="0"/>
              <a:t>KAS for Reading and Writing</a:t>
            </a:r>
            <a:r>
              <a:rPr lang="en-US" dirty="0"/>
              <a:t> can and will be reflected in student experiences within Kentucky classrooms. </a:t>
            </a:r>
          </a:p>
          <a:p>
            <a:endParaRPr lang="en-US" dirty="0"/>
          </a:p>
        </p:txBody>
      </p:sp>
    </p:spTree>
    <p:extLst>
      <p:ext uri="{BB962C8B-B14F-4D97-AF65-F5344CB8AC3E}">
        <p14:creationId xmlns:p14="http://schemas.microsoft.com/office/powerpoint/2010/main" val="33061760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217"/>
            <a:ext cx="8992500" cy="673660"/>
          </a:xfrm>
        </p:spPr>
        <p:txBody>
          <a:bodyPr/>
          <a:lstStyle/>
          <a:p>
            <a:r>
              <a:rPr lang="en-US" sz="3600" dirty="0" smtClean="0"/>
              <a:t>Why Multiple Dimensions?</a:t>
            </a:r>
            <a:endParaRPr lang="en-US" sz="3600"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53</a:t>
            </a:fld>
            <a:endParaRPr lang="en-US"/>
          </a:p>
        </p:txBody>
      </p:sp>
      <p:sp>
        <p:nvSpPr>
          <p:cNvPr id="4" name="Text Placeholder 3"/>
          <p:cNvSpPr>
            <a:spLocks noGrp="1"/>
          </p:cNvSpPr>
          <p:nvPr>
            <p:ph type="body" idx="1"/>
          </p:nvPr>
        </p:nvSpPr>
        <p:spPr>
          <a:xfrm>
            <a:off x="0" y="930876"/>
            <a:ext cx="12056165" cy="5927123"/>
          </a:xfrm>
        </p:spPr>
        <p:txBody>
          <a:bodyPr/>
          <a:lstStyle/>
          <a:p>
            <a:pPr marL="800100" indent="-571500">
              <a:buFont typeface="Wingdings" panose="05000000000000000000" pitchFamily="2" charset="2"/>
              <a:buChar char="Ø"/>
            </a:pPr>
            <a:r>
              <a:rPr lang="en-US" sz="3200" dirty="0" smtClean="0"/>
              <a:t>The </a:t>
            </a:r>
            <a:r>
              <a:rPr lang="en-US" sz="3200" dirty="0"/>
              <a:t>previous </a:t>
            </a:r>
            <a:r>
              <a:rPr lang="en-US" sz="3200" dirty="0" smtClean="0"/>
              <a:t>English/language arts standards document </a:t>
            </a:r>
            <a:r>
              <a:rPr lang="en-US" sz="3200" dirty="0"/>
              <a:t>lacked a focused dimensional approach; as a result, the perceived depth of a standard may have been limited to comprehension due to interpretation or deconstruction of opaque wording. </a:t>
            </a:r>
            <a:endParaRPr lang="en-US" sz="3200" dirty="0" smtClean="0"/>
          </a:p>
          <a:p>
            <a:pPr marL="800100" indent="-571500">
              <a:buFont typeface="Wingdings" panose="05000000000000000000" pitchFamily="2" charset="2"/>
              <a:buChar char="Ø"/>
            </a:pPr>
            <a:r>
              <a:rPr lang="en-US" sz="3200" dirty="0" smtClean="0"/>
              <a:t>In the new </a:t>
            </a:r>
            <a:r>
              <a:rPr lang="en-US" sz="3200" i="1" dirty="0" smtClean="0"/>
              <a:t>KAS for Reading and Writing</a:t>
            </a:r>
            <a:r>
              <a:rPr lang="en-US" sz="3200" dirty="0" smtClean="0"/>
              <a:t>, the reading</a:t>
            </a:r>
            <a:r>
              <a:rPr lang="en-US" sz="3200" dirty="0"/>
              <a:t>, </a:t>
            </a:r>
            <a:r>
              <a:rPr lang="en-US" sz="3200" dirty="0" smtClean="0"/>
              <a:t>composition </a:t>
            </a:r>
            <a:r>
              <a:rPr lang="en-US" sz="3200" dirty="0"/>
              <a:t>and </a:t>
            </a:r>
            <a:r>
              <a:rPr lang="en-US" sz="3200" dirty="0" smtClean="0"/>
              <a:t>language </a:t>
            </a:r>
            <a:r>
              <a:rPr lang="en-US" sz="3200" dirty="0"/>
              <a:t>s</a:t>
            </a:r>
            <a:r>
              <a:rPr lang="en-US" sz="3200" dirty="0" smtClean="0"/>
              <a:t>tandards </a:t>
            </a:r>
            <a:r>
              <a:rPr lang="en-US" sz="3200" dirty="0"/>
              <a:t>consist of multiple dimensions or layers. </a:t>
            </a:r>
          </a:p>
          <a:p>
            <a:pPr marL="800100" indent="-571500">
              <a:buFont typeface="Wingdings" panose="05000000000000000000" pitchFamily="2" charset="2"/>
              <a:buChar char="Ø"/>
            </a:pPr>
            <a:r>
              <a:rPr lang="en-US" sz="3200" dirty="0" smtClean="0"/>
              <a:t>By </a:t>
            </a:r>
            <a:r>
              <a:rPr lang="en-US" sz="3200" dirty="0"/>
              <a:t>specifying the 3 dimensions separately, this standards </a:t>
            </a:r>
            <a:r>
              <a:rPr lang="en-US" sz="3200" dirty="0" smtClean="0"/>
              <a:t>document </a:t>
            </a:r>
            <a:r>
              <a:rPr lang="en-US" sz="3200" dirty="0"/>
              <a:t>better communicates the intent of each standard so that local instruction and assessment will align to the intended </a:t>
            </a:r>
            <a:r>
              <a:rPr lang="en-US" sz="3200" dirty="0" smtClean="0"/>
              <a:t>depth and rigor. </a:t>
            </a:r>
            <a:endParaRPr lang="en-US" sz="3200" dirty="0"/>
          </a:p>
        </p:txBody>
      </p:sp>
    </p:spTree>
    <p:extLst>
      <p:ext uri="{BB962C8B-B14F-4D97-AF65-F5344CB8AC3E}">
        <p14:creationId xmlns:p14="http://schemas.microsoft.com/office/powerpoint/2010/main" val="411139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216"/>
            <a:ext cx="8992500" cy="854892"/>
          </a:xfrm>
        </p:spPr>
        <p:txBody>
          <a:bodyPr/>
          <a:lstStyle/>
          <a:p>
            <a:r>
              <a:rPr lang="en-US" sz="4000" dirty="0" smtClean="0"/>
              <a:t>What are the dimensions?</a:t>
            </a:r>
            <a:endParaRPr lang="en-US" sz="4000"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54</a:t>
            </a:fld>
            <a:endParaRPr lang="en-US"/>
          </a:p>
        </p:txBody>
      </p:sp>
      <p:sp>
        <p:nvSpPr>
          <p:cNvPr id="4" name="Text Placeholder 3"/>
          <p:cNvSpPr>
            <a:spLocks noGrp="1"/>
          </p:cNvSpPr>
          <p:nvPr>
            <p:ph type="body" idx="1"/>
          </p:nvPr>
        </p:nvSpPr>
        <p:spPr>
          <a:xfrm>
            <a:off x="0" y="1112108"/>
            <a:ext cx="9548286" cy="5745891"/>
          </a:xfrm>
        </p:spPr>
        <p:txBody>
          <a:bodyPr/>
          <a:lstStyle/>
          <a:p>
            <a:pPr marL="800100" indent="-571500">
              <a:buFont typeface="Wingdings" panose="05000000000000000000" pitchFamily="2" charset="2"/>
              <a:buChar char="Ø"/>
            </a:pPr>
            <a:r>
              <a:rPr lang="en-US" sz="3500" dirty="0" smtClean="0"/>
              <a:t>The writing teams chose to highlight three dimensions for each standard: </a:t>
            </a:r>
          </a:p>
          <a:p>
            <a:pPr marL="1428750" lvl="1" indent="-742950">
              <a:buFont typeface="+mj-lt"/>
              <a:buAutoNum type="alphaLcPeriod"/>
            </a:pPr>
            <a:r>
              <a:rPr lang="en-US" dirty="0" smtClean="0"/>
              <a:t>Content</a:t>
            </a:r>
          </a:p>
          <a:p>
            <a:pPr marL="1428750" lvl="1" indent="-742950">
              <a:buFont typeface="+mj-lt"/>
              <a:buAutoNum type="alphaLcPeriod"/>
            </a:pPr>
            <a:r>
              <a:rPr lang="en-US" dirty="0" smtClean="0"/>
              <a:t>Comprehension</a:t>
            </a:r>
          </a:p>
          <a:p>
            <a:pPr marL="1428750" lvl="1" indent="-742950">
              <a:buFont typeface="+mj-lt"/>
              <a:buAutoNum type="alphaLcPeriod"/>
            </a:pPr>
            <a:r>
              <a:rPr lang="en-US" dirty="0" smtClean="0"/>
              <a:t>Analysis</a:t>
            </a:r>
          </a:p>
          <a:p>
            <a:pPr marL="800100" indent="-571500">
              <a:buFont typeface="Wingdings" panose="05000000000000000000" pitchFamily="2" charset="2"/>
              <a:buChar char="Ø"/>
            </a:pPr>
            <a:r>
              <a:rPr lang="en-US" sz="3500" dirty="0" smtClean="0"/>
              <a:t>The </a:t>
            </a:r>
            <a:r>
              <a:rPr lang="en-US" sz="3500" dirty="0"/>
              <a:t>skills and content provide the “what” to help students access concrete and abstract “thinking” needed to practice the “doing” of reading and composing within the </a:t>
            </a:r>
            <a:r>
              <a:rPr lang="en-US" sz="3500" dirty="0" smtClean="0"/>
              <a:t>discipline.</a:t>
            </a:r>
          </a:p>
        </p:txBody>
      </p:sp>
    </p:spTree>
    <p:extLst>
      <p:ext uri="{BB962C8B-B14F-4D97-AF65-F5344CB8AC3E}">
        <p14:creationId xmlns:p14="http://schemas.microsoft.com/office/powerpoint/2010/main" val="110836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200" dirty="0" smtClean="0"/>
              <a:t>How is the multidimensionality coded?</a:t>
            </a:r>
            <a:endParaRPr lang="en-US" sz="4200"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55</a:t>
            </a:fld>
            <a:endParaRPr lang="en-US"/>
          </a:p>
        </p:txBody>
      </p:sp>
      <p:sp>
        <p:nvSpPr>
          <p:cNvPr id="10" name="Text Placeholder 9"/>
          <p:cNvSpPr>
            <a:spLocks noGrp="1"/>
          </p:cNvSpPr>
          <p:nvPr>
            <p:ph type="body" idx="1"/>
          </p:nvPr>
        </p:nvSpPr>
        <p:spPr/>
        <p:txBody>
          <a:bodyPr/>
          <a:lstStyle/>
          <a:p>
            <a:r>
              <a:rPr lang="en-US" sz="6000" dirty="0" smtClean="0">
                <a:solidFill>
                  <a:srgbClr val="990000"/>
                </a:solidFill>
              </a:rPr>
              <a:t>CONTENT</a:t>
            </a:r>
            <a:r>
              <a:rPr lang="en-US" dirty="0" smtClean="0">
                <a:solidFill>
                  <a:srgbClr val="990000"/>
                </a:solidFill>
              </a:rPr>
              <a:t>  - DENOTED BY WORDS IN ALL CAPS AND IN MAROON</a:t>
            </a:r>
          </a:p>
          <a:p>
            <a:pPr marL="685800" indent="-457200">
              <a:buFont typeface="Arial" panose="020B0604020202020204" pitchFamily="34" charset="0"/>
              <a:buChar char="•"/>
            </a:pPr>
            <a:r>
              <a:rPr lang="en-US" sz="2800" dirty="0" smtClean="0">
                <a:solidFill>
                  <a:schemeClr val="tx1"/>
                </a:solidFill>
              </a:rPr>
              <a:t>The tools of an author and the objects of literacy woven into the skills students must access and apply when developing comprehension and performing analysis. </a:t>
            </a:r>
          </a:p>
          <a:p>
            <a:pPr marL="685800" indent="-457200">
              <a:buFont typeface="Arial" panose="020B0604020202020204" pitchFamily="34" charset="0"/>
              <a:buChar char="•"/>
            </a:pPr>
            <a:r>
              <a:rPr lang="en-US" sz="2800" dirty="0" smtClean="0">
                <a:solidFill>
                  <a:schemeClr val="tx1"/>
                </a:solidFill>
              </a:rPr>
              <a:t>Examples: central idea, theme, tone, structure, syntax</a:t>
            </a:r>
            <a:endParaRPr lang="en-US" sz="2800" dirty="0">
              <a:solidFill>
                <a:schemeClr val="tx1"/>
              </a:solidFill>
            </a:endParaRPr>
          </a:p>
        </p:txBody>
      </p:sp>
    </p:spTree>
    <p:extLst>
      <p:ext uri="{BB962C8B-B14F-4D97-AF65-F5344CB8AC3E}">
        <p14:creationId xmlns:p14="http://schemas.microsoft.com/office/powerpoint/2010/main" val="412447157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is the multidimensionality coded?</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56</a:t>
            </a:fld>
            <a:endParaRPr lang="en-US"/>
          </a:p>
        </p:txBody>
      </p:sp>
      <p:sp>
        <p:nvSpPr>
          <p:cNvPr id="8" name="Text Placeholder 7"/>
          <p:cNvSpPr>
            <a:spLocks noGrp="1"/>
          </p:cNvSpPr>
          <p:nvPr>
            <p:ph type="body" idx="1"/>
          </p:nvPr>
        </p:nvSpPr>
        <p:spPr/>
        <p:txBody>
          <a:bodyPr/>
          <a:lstStyle/>
          <a:p>
            <a:r>
              <a:rPr lang="en-US" sz="6000" i="1" dirty="0" smtClean="0">
                <a:solidFill>
                  <a:srgbClr val="006600"/>
                </a:solidFill>
              </a:rPr>
              <a:t>Comprehension</a:t>
            </a:r>
            <a:r>
              <a:rPr lang="en-US" sz="4400" i="1" dirty="0" smtClean="0">
                <a:solidFill>
                  <a:srgbClr val="006600"/>
                </a:solidFill>
              </a:rPr>
              <a:t> – denoted by words in italics and in green</a:t>
            </a:r>
          </a:p>
          <a:p>
            <a:pPr marL="685800" indent="-457200">
              <a:buFont typeface="Arial" panose="020B0604020202020204" pitchFamily="34" charset="0"/>
              <a:buChar char="•"/>
            </a:pPr>
            <a:r>
              <a:rPr lang="en-US" sz="2800" dirty="0" smtClean="0">
                <a:solidFill>
                  <a:schemeClr val="tx1"/>
                </a:solidFill>
              </a:rPr>
              <a:t>This concrete dimension requires the objective understanding of a text, topic or convention of language. </a:t>
            </a:r>
          </a:p>
          <a:p>
            <a:pPr marL="685800" indent="-457200">
              <a:buFont typeface="Arial" panose="020B0604020202020204" pitchFamily="34" charset="0"/>
              <a:buChar char="•"/>
            </a:pPr>
            <a:r>
              <a:rPr lang="en-US" sz="2800" dirty="0" smtClean="0">
                <a:solidFill>
                  <a:schemeClr val="tx1"/>
                </a:solidFill>
              </a:rPr>
              <a:t>Examples: decoding language and words in context, being able to effectively summarize or retell what has been read, knowing the grammar rule</a:t>
            </a:r>
            <a:endParaRPr lang="en-US" sz="2800" dirty="0">
              <a:solidFill>
                <a:schemeClr val="tx1"/>
              </a:solidFill>
            </a:endParaRPr>
          </a:p>
        </p:txBody>
      </p:sp>
    </p:spTree>
    <p:extLst>
      <p:ext uri="{BB962C8B-B14F-4D97-AF65-F5344CB8AC3E}">
        <p14:creationId xmlns:p14="http://schemas.microsoft.com/office/powerpoint/2010/main" val="179462213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892" y="0"/>
            <a:ext cx="9189826" cy="906010"/>
          </a:xfrm>
        </p:spPr>
        <p:txBody>
          <a:bodyPr/>
          <a:lstStyle/>
          <a:p>
            <a:r>
              <a:rPr lang="en-US" sz="4000" dirty="0"/>
              <a:t>How is the multidimensionality coded?</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57</a:t>
            </a:fld>
            <a:endParaRPr lang="en-US"/>
          </a:p>
        </p:txBody>
      </p:sp>
      <p:sp>
        <p:nvSpPr>
          <p:cNvPr id="4" name="Text Placeholder 3"/>
          <p:cNvSpPr>
            <a:spLocks noGrp="1"/>
          </p:cNvSpPr>
          <p:nvPr>
            <p:ph type="body" idx="1"/>
          </p:nvPr>
        </p:nvSpPr>
        <p:spPr>
          <a:xfrm>
            <a:off x="-1" y="906010"/>
            <a:ext cx="9424719" cy="5951989"/>
          </a:xfrm>
        </p:spPr>
        <p:txBody>
          <a:bodyPr/>
          <a:lstStyle/>
          <a:p>
            <a:r>
              <a:rPr lang="en-US" sz="5400" b="1" dirty="0" smtClean="0">
                <a:solidFill>
                  <a:srgbClr val="7030A0"/>
                </a:solidFill>
              </a:rPr>
              <a:t>Analysis</a:t>
            </a:r>
            <a:r>
              <a:rPr lang="en-US" sz="6000" b="1" dirty="0" smtClean="0">
                <a:solidFill>
                  <a:srgbClr val="7030A0"/>
                </a:solidFill>
              </a:rPr>
              <a:t> </a:t>
            </a:r>
            <a:r>
              <a:rPr lang="en-US" sz="4000" b="1" dirty="0" smtClean="0">
                <a:solidFill>
                  <a:srgbClr val="7030A0"/>
                </a:solidFill>
              </a:rPr>
              <a:t>– denoted by words in bold and in purple</a:t>
            </a:r>
          </a:p>
          <a:p>
            <a:pPr marL="800100" indent="-571500">
              <a:buFont typeface="Arial" panose="020B0604020202020204" pitchFamily="34" charset="0"/>
              <a:buChar char="•"/>
            </a:pPr>
            <a:r>
              <a:rPr lang="en-US" sz="2800" dirty="0" smtClean="0">
                <a:solidFill>
                  <a:schemeClr val="tx1"/>
                </a:solidFill>
              </a:rPr>
              <a:t>This abstract dimension requires more than objective understanding of main ideas and key details. The ability to read “between or above the lines” is how students become critical thinkers. </a:t>
            </a:r>
          </a:p>
          <a:p>
            <a:pPr marL="800100" indent="-571500">
              <a:buFont typeface="Arial" panose="020B0604020202020204" pitchFamily="34" charset="0"/>
              <a:buChar char="•"/>
            </a:pPr>
            <a:r>
              <a:rPr lang="en-US" sz="2800" dirty="0" smtClean="0">
                <a:solidFill>
                  <a:schemeClr val="tx1"/>
                </a:solidFill>
              </a:rPr>
              <a:t>Examples: critical reading to determine underlying meaning and purpose, determining WHY an author made particular choices, being able to effectively explain inferences and what is implied</a:t>
            </a:r>
            <a:endParaRPr lang="en-US" sz="2800" dirty="0">
              <a:solidFill>
                <a:schemeClr val="tx1"/>
              </a:solidFill>
            </a:endParaRPr>
          </a:p>
        </p:txBody>
      </p:sp>
    </p:spTree>
    <p:extLst>
      <p:ext uri="{BB962C8B-B14F-4D97-AF65-F5344CB8AC3E}">
        <p14:creationId xmlns:p14="http://schemas.microsoft.com/office/powerpoint/2010/main" val="287162296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216"/>
            <a:ext cx="8992500" cy="863130"/>
          </a:xfrm>
        </p:spPr>
        <p:txBody>
          <a:bodyPr/>
          <a:lstStyle/>
          <a:p>
            <a:r>
              <a:rPr lang="en-US" dirty="0" smtClean="0"/>
              <a:t>Coded Example</a:t>
            </a:r>
            <a:endParaRPr lang="en-US"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58</a:t>
            </a:fld>
            <a:endParaRPr lang="en-US"/>
          </a:p>
        </p:txBody>
      </p:sp>
      <p:sp>
        <p:nvSpPr>
          <p:cNvPr id="4" name="Text Placeholder 3"/>
          <p:cNvSpPr>
            <a:spLocks noGrp="1"/>
          </p:cNvSpPr>
          <p:nvPr>
            <p:ph type="body" idx="1"/>
          </p:nvPr>
        </p:nvSpPr>
        <p:spPr>
          <a:xfrm>
            <a:off x="581634" y="1120346"/>
            <a:ext cx="9090000" cy="5554341"/>
          </a:xfrm>
        </p:spPr>
        <p:txBody>
          <a:bodyPr/>
          <a:lstStyle/>
          <a:p>
            <a:r>
              <a:rPr lang="en-US" dirty="0" smtClean="0"/>
              <a:t>RI.7.2	</a:t>
            </a:r>
            <a:r>
              <a:rPr lang="en-US" b="1" dirty="0" smtClean="0">
                <a:solidFill>
                  <a:srgbClr val="7030A0"/>
                </a:solidFill>
              </a:rPr>
              <a:t>Determine </a:t>
            </a:r>
            <a:r>
              <a:rPr lang="en-US" dirty="0" smtClean="0">
                <a:solidFill>
                  <a:srgbClr val="990000"/>
                </a:solidFill>
              </a:rPr>
              <a:t>CENTRAL IDEAS </a:t>
            </a:r>
            <a:r>
              <a:rPr lang="en-US" dirty="0" smtClean="0">
                <a:solidFill>
                  <a:schemeClr val="tx1"/>
                </a:solidFill>
              </a:rPr>
              <a:t>of a text and </a:t>
            </a:r>
            <a:r>
              <a:rPr lang="en-US" b="1" dirty="0" smtClean="0">
                <a:solidFill>
                  <a:srgbClr val="7030A0"/>
                </a:solidFill>
              </a:rPr>
              <a:t>analyze their development </a:t>
            </a:r>
            <a:r>
              <a:rPr lang="en-US" dirty="0" smtClean="0">
                <a:solidFill>
                  <a:schemeClr val="tx1"/>
                </a:solidFill>
              </a:rPr>
              <a:t>through </a:t>
            </a:r>
            <a:r>
              <a:rPr lang="en-US" i="1" dirty="0" smtClean="0">
                <a:solidFill>
                  <a:srgbClr val="006600"/>
                </a:solidFill>
              </a:rPr>
              <a:t>citing textual evidence, paraphrasing or summarizing.</a:t>
            </a:r>
            <a:endParaRPr lang="en-US" sz="2000" i="1" dirty="0" smtClean="0">
              <a:solidFill>
                <a:srgbClr val="006600"/>
              </a:solidFill>
            </a:endParaRPr>
          </a:p>
          <a:p>
            <a:endParaRPr lang="en-US" sz="1600" dirty="0"/>
          </a:p>
          <a:p>
            <a:pPr marL="571500" indent="-342900">
              <a:buFont typeface="Arial" panose="020B0604020202020204" pitchFamily="34" charset="0"/>
              <a:buChar char="•"/>
            </a:pPr>
            <a:r>
              <a:rPr lang="en-US" sz="2600" smtClean="0">
                <a:solidFill>
                  <a:srgbClr val="990000"/>
                </a:solidFill>
              </a:rPr>
              <a:t>CONTENT</a:t>
            </a:r>
            <a:r>
              <a:rPr lang="en-US" sz="2600" smtClean="0"/>
              <a:t> – The </a:t>
            </a:r>
            <a:r>
              <a:rPr lang="en-US" sz="2600" dirty="0" smtClean="0"/>
              <a:t>central idea is the content embedded in the standard. </a:t>
            </a:r>
          </a:p>
          <a:p>
            <a:pPr marL="571500" indent="-342900">
              <a:buFont typeface="Arial" panose="020B0604020202020204" pitchFamily="34" charset="0"/>
              <a:buChar char="•"/>
            </a:pPr>
            <a:r>
              <a:rPr lang="en-US" sz="2600" i="1" smtClean="0">
                <a:solidFill>
                  <a:srgbClr val="006600"/>
                </a:solidFill>
              </a:rPr>
              <a:t>Comprehension </a:t>
            </a:r>
            <a:r>
              <a:rPr lang="en-US" sz="2600" i="1" smtClean="0"/>
              <a:t>– </a:t>
            </a:r>
            <a:r>
              <a:rPr lang="en-US" sz="2600" smtClean="0"/>
              <a:t>Students </a:t>
            </a:r>
            <a:r>
              <a:rPr lang="en-US" sz="2600" dirty="0" smtClean="0"/>
              <a:t>must comprehend the text in order to cite, paraphrase or summarize effectively. </a:t>
            </a:r>
          </a:p>
          <a:p>
            <a:pPr marL="571500" indent="-342900">
              <a:buFont typeface="Arial" panose="020B0604020202020204" pitchFamily="34" charset="0"/>
              <a:buChar char="•"/>
            </a:pPr>
            <a:r>
              <a:rPr lang="en-US" sz="2600" b="1" smtClean="0">
                <a:solidFill>
                  <a:srgbClr val="7030A0"/>
                </a:solidFill>
              </a:rPr>
              <a:t>Analysis</a:t>
            </a:r>
            <a:r>
              <a:rPr lang="en-US" sz="2600" b="1" smtClean="0"/>
              <a:t> – </a:t>
            </a:r>
            <a:r>
              <a:rPr lang="en-US" sz="2600" smtClean="0"/>
              <a:t>Students </a:t>
            </a:r>
            <a:r>
              <a:rPr lang="en-US" sz="2600" dirty="0" smtClean="0"/>
              <a:t>must think abstractly to determine the central ideas and analyze their development. </a:t>
            </a:r>
            <a:endParaRPr lang="en-US" sz="2600" dirty="0"/>
          </a:p>
          <a:p>
            <a:endParaRPr lang="en-US" dirty="0"/>
          </a:p>
        </p:txBody>
      </p:sp>
    </p:spTree>
    <p:extLst>
      <p:ext uri="{BB962C8B-B14F-4D97-AF65-F5344CB8AC3E}">
        <p14:creationId xmlns:p14="http://schemas.microsoft.com/office/powerpoint/2010/main" val="2489006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216"/>
            <a:ext cx="8992500" cy="772514"/>
          </a:xfrm>
        </p:spPr>
        <p:txBody>
          <a:bodyPr/>
          <a:lstStyle/>
          <a:p>
            <a:r>
              <a:rPr lang="en-US" dirty="0" smtClean="0"/>
              <a:t>Application of Multidimensionality</a:t>
            </a:r>
            <a:endParaRPr lang="en-US"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59</a:t>
            </a:fld>
            <a:endParaRPr lang="en-US"/>
          </a:p>
        </p:txBody>
      </p:sp>
      <p:sp>
        <p:nvSpPr>
          <p:cNvPr id="4" name="Text Placeholder 3"/>
          <p:cNvSpPr>
            <a:spLocks noGrp="1"/>
          </p:cNvSpPr>
          <p:nvPr>
            <p:ph type="body" idx="1"/>
          </p:nvPr>
        </p:nvSpPr>
        <p:spPr>
          <a:xfrm>
            <a:off x="458286" y="1256560"/>
            <a:ext cx="9090000" cy="4878300"/>
          </a:xfrm>
        </p:spPr>
        <p:txBody>
          <a:bodyPr/>
          <a:lstStyle/>
          <a:p>
            <a:pPr marL="800100" indent="-571500">
              <a:buFont typeface="Wingdings" panose="05000000000000000000" pitchFamily="2" charset="2"/>
              <a:buChar char="Ø"/>
            </a:pPr>
            <a:r>
              <a:rPr lang="en-US" dirty="0"/>
              <a:t>In planning </a:t>
            </a:r>
            <a:r>
              <a:rPr lang="en-US" dirty="0" smtClean="0"/>
              <a:t>and implementing instruction</a:t>
            </a:r>
            <a:r>
              <a:rPr lang="en-US" dirty="0"/>
              <a:t>, </a:t>
            </a:r>
            <a:r>
              <a:rPr lang="en-US" dirty="0" smtClean="0"/>
              <a:t>one </a:t>
            </a:r>
            <a:r>
              <a:rPr lang="en-US" dirty="0"/>
              <a:t>will need to know </a:t>
            </a:r>
            <a:r>
              <a:rPr lang="en-US" b="1" dirty="0"/>
              <a:t>when </a:t>
            </a:r>
            <a:r>
              <a:rPr lang="en-US" dirty="0" smtClean="0"/>
              <a:t>and </a:t>
            </a:r>
            <a:r>
              <a:rPr lang="en-US" b="1" dirty="0" smtClean="0"/>
              <a:t>how </a:t>
            </a:r>
            <a:r>
              <a:rPr lang="en-US" dirty="0" smtClean="0"/>
              <a:t>to </a:t>
            </a:r>
            <a:r>
              <a:rPr lang="en-US" dirty="0"/>
              <a:t>utilize the interdependence of </a:t>
            </a:r>
            <a:r>
              <a:rPr lang="en-US" dirty="0" smtClean="0"/>
              <a:t>comprehension </a:t>
            </a:r>
            <a:r>
              <a:rPr lang="en-US" dirty="0"/>
              <a:t>and analysis </a:t>
            </a:r>
            <a:r>
              <a:rPr lang="en-US" dirty="0" smtClean="0"/>
              <a:t>when having students approach text so that students will develop </a:t>
            </a:r>
            <a:r>
              <a:rPr lang="en-US" dirty="0"/>
              <a:t>the </a:t>
            </a:r>
            <a:r>
              <a:rPr lang="en-US" dirty="0" smtClean="0"/>
              <a:t>skills </a:t>
            </a:r>
            <a:r>
              <a:rPr lang="en-US" dirty="0"/>
              <a:t>and knowledge to become independent and proficient thinkers.</a:t>
            </a:r>
          </a:p>
          <a:p>
            <a:endParaRPr lang="en-US" dirty="0"/>
          </a:p>
        </p:txBody>
      </p:sp>
    </p:spTree>
    <p:extLst>
      <p:ext uri="{BB962C8B-B14F-4D97-AF65-F5344CB8AC3E}">
        <p14:creationId xmlns:p14="http://schemas.microsoft.com/office/powerpoint/2010/main" val="41514789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769917"/>
          </a:xfrm>
        </p:spPr>
        <p:txBody>
          <a:bodyPr/>
          <a:lstStyle/>
          <a:p>
            <a:r>
              <a:rPr lang="en-US" dirty="0"/>
              <a:t>Standards Creation Process</a:t>
            </a:r>
          </a:p>
        </p:txBody>
      </p:sp>
      <p:sp>
        <p:nvSpPr>
          <p:cNvPr id="3" name="Text Placeholder 2"/>
          <p:cNvSpPr>
            <a:spLocks noGrp="1"/>
          </p:cNvSpPr>
          <p:nvPr>
            <p:ph type="body" sz="quarter" idx="13"/>
          </p:nvPr>
        </p:nvSpPr>
        <p:spPr>
          <a:xfrm>
            <a:off x="0" y="1026942"/>
            <a:ext cx="10170942" cy="5831058"/>
          </a:xfrm>
        </p:spPr>
        <p:txBody>
          <a:bodyPr/>
          <a:lstStyle/>
          <a:p>
            <a:r>
              <a:rPr lang="en-US" sz="3200" dirty="0"/>
              <a:t>The </a:t>
            </a:r>
            <a:r>
              <a:rPr lang="en-US" sz="3200" dirty="0" smtClean="0"/>
              <a:t>Reading and Writing Standards </a:t>
            </a:r>
            <a:r>
              <a:rPr lang="en-US" sz="3200" b="1" dirty="0"/>
              <a:t>Review and Development </a:t>
            </a:r>
            <a:r>
              <a:rPr lang="en-US" sz="3200" b="1" dirty="0" smtClean="0"/>
              <a:t>Committee (RDC)</a:t>
            </a:r>
            <a:r>
              <a:rPr lang="en-US" sz="3200" dirty="0" smtClean="0"/>
              <a:t> </a:t>
            </a:r>
            <a:r>
              <a:rPr lang="en-US" sz="3200" dirty="0"/>
              <a:t>was composed of </a:t>
            </a:r>
            <a:r>
              <a:rPr lang="en-US" sz="3200" dirty="0" smtClean="0"/>
              <a:t>practicing classroom teachers</a:t>
            </a:r>
            <a:r>
              <a:rPr lang="en-US" sz="3200" dirty="0"/>
              <a:t>, </a:t>
            </a:r>
            <a:r>
              <a:rPr lang="en-US" sz="3200" dirty="0" smtClean="0"/>
              <a:t>public </a:t>
            </a:r>
            <a:r>
              <a:rPr lang="en-US" sz="3200" dirty="0"/>
              <a:t>post-secondary professors from institutions of higher education and </a:t>
            </a:r>
            <a:r>
              <a:rPr lang="en-US" sz="3200" dirty="0" smtClean="0"/>
              <a:t>community members. </a:t>
            </a:r>
          </a:p>
          <a:p>
            <a:pPr lvl="1"/>
            <a:r>
              <a:rPr lang="en-US" sz="3000" dirty="0" smtClean="0"/>
              <a:t>The </a:t>
            </a:r>
            <a:r>
              <a:rPr lang="en-US" sz="3000" dirty="0"/>
              <a:t>function of the </a:t>
            </a:r>
            <a:r>
              <a:rPr lang="en-US" sz="3000" dirty="0" smtClean="0"/>
              <a:t>RDC was </a:t>
            </a:r>
            <a:r>
              <a:rPr lang="en-US" sz="3000" dirty="0"/>
              <a:t>to review the work and findings from the </a:t>
            </a:r>
            <a:r>
              <a:rPr lang="en-US" sz="3000" dirty="0" smtClean="0"/>
              <a:t>AP </a:t>
            </a:r>
            <a:r>
              <a:rPr lang="en-US" sz="3000" dirty="0"/>
              <a:t>and make recommendations to revise or replace existing standards. </a:t>
            </a:r>
          </a:p>
          <a:p>
            <a:r>
              <a:rPr lang="en-US" sz="3200" dirty="0"/>
              <a:t>Members of the </a:t>
            </a:r>
            <a:r>
              <a:rPr lang="en-US" sz="3200" dirty="0" smtClean="0"/>
              <a:t>AP </a:t>
            </a:r>
            <a:r>
              <a:rPr lang="en-US" sz="3200" dirty="0"/>
              <a:t>and </a:t>
            </a:r>
            <a:r>
              <a:rPr lang="en-US" sz="3200" dirty="0" smtClean="0"/>
              <a:t>RDC applied and were </a:t>
            </a:r>
            <a:r>
              <a:rPr lang="en-US" sz="3200" dirty="0"/>
              <a:t>selected based on their expertise in </a:t>
            </a:r>
            <a:r>
              <a:rPr lang="en-US" sz="3200" dirty="0" smtClean="0"/>
              <a:t>English/language arts and the need for statewide representation. </a:t>
            </a:r>
            <a:endParaRPr lang="en-US" sz="3200" dirty="0"/>
          </a:p>
          <a:p>
            <a:endParaRPr lang="en-US" dirty="0"/>
          </a:p>
        </p:txBody>
      </p:sp>
      <p:sp>
        <p:nvSpPr>
          <p:cNvPr id="4" name="Slide Number Placeholder 3"/>
          <p:cNvSpPr>
            <a:spLocks noGrp="1"/>
          </p:cNvSpPr>
          <p:nvPr>
            <p:ph type="sldNum" sz="quarter" idx="12"/>
          </p:nvPr>
        </p:nvSpPr>
        <p:spPr/>
        <p:txBody>
          <a:bodyPr/>
          <a:lstStyle/>
          <a:p>
            <a:fld id="{91BD7323-49BF-4C97-8773-5EC64C492009}" type="slidenum">
              <a:rPr lang="en-US" smtClean="0"/>
              <a:t>6</a:t>
            </a:fld>
            <a:endParaRPr lang="en-US"/>
          </a:p>
        </p:txBody>
      </p:sp>
    </p:spTree>
    <p:extLst>
      <p:ext uri="{BB962C8B-B14F-4D97-AF65-F5344CB8AC3E}">
        <p14:creationId xmlns:p14="http://schemas.microsoft.com/office/powerpoint/2010/main" val="15940042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64405" y="0"/>
            <a:ext cx="11927595" cy="1167788"/>
          </a:xfrm>
        </p:spPr>
        <p:txBody>
          <a:bodyPr/>
          <a:lstStyle/>
          <a:p>
            <a:r>
              <a:rPr lang="en-US" sz="3600" dirty="0" smtClean="0"/>
              <a:t>Discovery Task: Using Multidimensionality to </a:t>
            </a:r>
            <a:r>
              <a:rPr lang="en-US" sz="3600" dirty="0"/>
              <a:t>C</a:t>
            </a:r>
            <a:r>
              <a:rPr lang="en-US" sz="3600" dirty="0" smtClean="0"/>
              <a:t>heck for Standards Alignment</a:t>
            </a:r>
            <a:endParaRPr lang="en-US" sz="3600"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60</a:t>
            </a:fld>
            <a:endParaRPr lang="en-US"/>
          </a:p>
        </p:txBody>
      </p:sp>
      <p:sp>
        <p:nvSpPr>
          <p:cNvPr id="4" name="Text Placeholder 3"/>
          <p:cNvSpPr>
            <a:spLocks noGrp="1"/>
          </p:cNvSpPr>
          <p:nvPr>
            <p:ph type="body" idx="1"/>
          </p:nvPr>
        </p:nvSpPr>
        <p:spPr>
          <a:xfrm>
            <a:off x="361344" y="1057619"/>
            <a:ext cx="11830655" cy="5800381"/>
          </a:xfrm>
        </p:spPr>
        <p:txBody>
          <a:bodyPr/>
          <a:lstStyle/>
          <a:p>
            <a:pPr marL="971550" indent="-742950">
              <a:buAutoNum type="arabicPeriod"/>
            </a:pPr>
            <a:r>
              <a:rPr lang="en-US" sz="3000" dirty="0" smtClean="0"/>
              <a:t>Review the identified targeted standards for the grade level sample task. Note the dimensions: </a:t>
            </a:r>
          </a:p>
          <a:p>
            <a:pPr marL="1200150" lvl="1" indent="-514350">
              <a:buFont typeface="+mj-lt"/>
              <a:buAutoNum type="alphaLcParenR"/>
            </a:pPr>
            <a:r>
              <a:rPr lang="en-US" sz="2800" dirty="0" smtClean="0"/>
              <a:t>What is the </a:t>
            </a:r>
            <a:r>
              <a:rPr lang="en-US" sz="2800" cap="all" dirty="0" smtClean="0">
                <a:solidFill>
                  <a:srgbClr val="990000"/>
                </a:solidFill>
              </a:rPr>
              <a:t>content</a:t>
            </a:r>
            <a:r>
              <a:rPr lang="en-US" sz="2800" dirty="0" smtClean="0"/>
              <a:t> in the standard? </a:t>
            </a:r>
          </a:p>
          <a:p>
            <a:pPr marL="1200150" lvl="1" indent="-514350">
              <a:buFont typeface="+mj-lt"/>
              <a:buAutoNum type="alphaLcParenR"/>
            </a:pPr>
            <a:r>
              <a:rPr lang="en-US" sz="2800" dirty="0" smtClean="0"/>
              <a:t>What are the expectations for </a:t>
            </a:r>
            <a:r>
              <a:rPr lang="en-US" sz="2800" i="1" dirty="0" smtClean="0">
                <a:solidFill>
                  <a:srgbClr val="006600"/>
                </a:solidFill>
              </a:rPr>
              <a:t>comprehension</a:t>
            </a:r>
            <a:r>
              <a:rPr lang="en-US" sz="2800" dirty="0" smtClean="0"/>
              <a:t>? </a:t>
            </a:r>
          </a:p>
          <a:p>
            <a:pPr marL="1200150" lvl="1" indent="-514350">
              <a:buFont typeface="+mj-lt"/>
              <a:buAutoNum type="alphaLcParenR"/>
            </a:pPr>
            <a:r>
              <a:rPr lang="en-US" sz="2800" dirty="0" smtClean="0"/>
              <a:t>How are students expected to </a:t>
            </a:r>
            <a:r>
              <a:rPr lang="en-US" sz="2800" b="1" dirty="0" smtClean="0">
                <a:solidFill>
                  <a:srgbClr val="7030A0"/>
                </a:solidFill>
              </a:rPr>
              <a:t>analyze</a:t>
            </a:r>
            <a:r>
              <a:rPr lang="en-US" sz="2800" dirty="0" smtClean="0"/>
              <a:t>? </a:t>
            </a:r>
          </a:p>
          <a:p>
            <a:pPr marL="971550" indent="-742950">
              <a:buAutoNum type="arabicPeriod"/>
            </a:pPr>
            <a:r>
              <a:rPr lang="en-US" sz="3000" dirty="0" smtClean="0"/>
              <a:t>Carefully review the sample task.</a:t>
            </a:r>
          </a:p>
          <a:p>
            <a:pPr marL="971550" indent="-742950">
              <a:buAutoNum type="arabicPeriod"/>
            </a:pPr>
            <a:r>
              <a:rPr lang="en-US" sz="3000" dirty="0" smtClean="0"/>
              <a:t>To what degree is the assignment aligned to the standards? Does it meet the depth and rigor of each standard?</a:t>
            </a:r>
          </a:p>
          <a:p>
            <a:pPr marL="971550" indent="-742950">
              <a:buAutoNum type="arabicPeriod"/>
            </a:pPr>
            <a:r>
              <a:rPr lang="en-US" sz="3000" dirty="0" smtClean="0"/>
              <a:t>Explain your thinking in the rationale section. </a:t>
            </a:r>
          </a:p>
          <a:p>
            <a:pPr marL="971550" indent="-742950">
              <a:buAutoNum type="arabicPeriod"/>
            </a:pPr>
            <a:r>
              <a:rPr lang="en-US" sz="3000" dirty="0" smtClean="0"/>
              <a:t>Follow the same process for sample task 2.</a:t>
            </a:r>
            <a:endParaRPr lang="en-US" sz="3000" dirty="0"/>
          </a:p>
        </p:txBody>
      </p:sp>
    </p:spTree>
    <p:extLst>
      <p:ext uri="{BB962C8B-B14F-4D97-AF65-F5344CB8AC3E}">
        <p14:creationId xmlns:p14="http://schemas.microsoft.com/office/powerpoint/2010/main" val="232841173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812120"/>
          </a:xfrm>
        </p:spPr>
        <p:txBody>
          <a:bodyPr/>
          <a:lstStyle/>
          <a:p>
            <a:r>
              <a:rPr lang="en-US" dirty="0" smtClean="0"/>
              <a:t>Coming Up</a:t>
            </a:r>
            <a:endParaRPr lang="en-US" dirty="0"/>
          </a:p>
        </p:txBody>
      </p:sp>
      <p:sp>
        <p:nvSpPr>
          <p:cNvPr id="4" name="Slide Number Placeholder 3"/>
          <p:cNvSpPr>
            <a:spLocks noGrp="1"/>
          </p:cNvSpPr>
          <p:nvPr>
            <p:ph type="sldNum" sz="quarter" idx="12"/>
          </p:nvPr>
        </p:nvSpPr>
        <p:spPr/>
        <p:txBody>
          <a:bodyPr/>
          <a:lstStyle/>
          <a:p>
            <a:fld id="{91BD7323-49BF-4C97-8773-5EC64C492009}" type="slidenum">
              <a:rPr lang="en-US" smtClean="0"/>
              <a:t>61</a:t>
            </a:fld>
            <a:endParaRPr lang="en-US"/>
          </a:p>
        </p:txBody>
      </p:sp>
      <p:sp>
        <p:nvSpPr>
          <p:cNvPr id="5" name="Rectangle 1"/>
          <p:cNvSpPr>
            <a:spLocks noGrp="1" noChangeArrowheads="1"/>
          </p:cNvSpPr>
          <p:nvPr>
            <p:ph type="body" sz="quarter" idx="13"/>
          </p:nvPr>
        </p:nvSpPr>
        <p:spPr bwMode="auto">
          <a:xfrm>
            <a:off x="0" y="1961255"/>
            <a:ext cx="10047383" cy="276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lvl1pPr indent="381000"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buFont typeface="Arial" panose="020B0604020202020204" pitchFamily="34" charset="0"/>
              <a:buChar char="•"/>
            </a:pPr>
            <a:r>
              <a:rPr lang="en-US" sz="3000" dirty="0" smtClean="0"/>
              <a:t>Section </a:t>
            </a:r>
            <a:r>
              <a:rPr lang="en-US" sz="3000" dirty="0"/>
              <a:t>1E:  Spotlight: Early Literacy</a:t>
            </a:r>
          </a:p>
          <a:p>
            <a:pPr>
              <a:buFont typeface="Arial" panose="020B0604020202020204" pitchFamily="34" charset="0"/>
              <a:buChar char="•"/>
            </a:pPr>
            <a:endParaRPr lang="en-US" sz="3000" dirty="0" smtClean="0"/>
          </a:p>
          <a:p>
            <a:pPr>
              <a:buFont typeface="Arial" panose="020B0604020202020204" pitchFamily="34" charset="0"/>
              <a:buChar char="•"/>
            </a:pPr>
            <a:r>
              <a:rPr lang="en-US" sz="3000" dirty="0" smtClean="0"/>
              <a:t>Section </a:t>
            </a:r>
            <a:r>
              <a:rPr lang="en-US" sz="3000" dirty="0"/>
              <a:t>1F:  Additional Instructional Implications</a:t>
            </a:r>
          </a:p>
          <a:p>
            <a:pPr>
              <a:buFont typeface="Arial" panose="020B0604020202020204" pitchFamily="34" charset="0"/>
              <a:buChar char="•"/>
            </a:pPr>
            <a:endParaRPr lang="en-US" sz="3000" dirty="0" smtClean="0"/>
          </a:p>
          <a:p>
            <a:pPr>
              <a:buFont typeface="Arial" panose="020B0604020202020204" pitchFamily="34" charset="0"/>
              <a:buChar char="•"/>
            </a:pPr>
            <a:r>
              <a:rPr lang="en-US" sz="3000" dirty="0" smtClean="0"/>
              <a:t>Section </a:t>
            </a:r>
            <a:r>
              <a:rPr lang="en-US" sz="3000" dirty="0"/>
              <a:t>1G:  </a:t>
            </a:r>
            <a:r>
              <a:rPr lang="en-US" sz="3000" dirty="0" smtClean="0"/>
              <a:t>Wrap Up of Module 1 &amp; Next Steps</a:t>
            </a:r>
            <a:r>
              <a:rPr kumimoji="0" lang="en-US" altLang="en-US" sz="3000" b="0" i="0" u="none" strike="noStrike" cap="none" normalizeH="0" baseline="0" dirty="0" smtClean="0">
                <a:ln>
                  <a:noFill/>
                </a:ln>
                <a:solidFill>
                  <a:schemeClr val="tx1"/>
                </a:solidFill>
                <a:effectLst/>
              </a:rPr>
              <a:t/>
            </a:r>
            <a:br>
              <a:rPr kumimoji="0" lang="en-US" altLang="en-US" sz="3000" b="0" i="0" u="none" strike="noStrike" cap="none" normalizeH="0" baseline="0" dirty="0" smtClean="0">
                <a:ln>
                  <a:noFill/>
                </a:ln>
                <a:solidFill>
                  <a:schemeClr val="tx1"/>
                </a:solidFill>
                <a:effectLst/>
              </a:rPr>
            </a:br>
            <a:endParaRPr kumimoji="0" lang="en-US" altLang="en-US" sz="3000"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286826830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End Slide Section D</a:t>
            </a:r>
            <a:endParaRPr lang="en-US" dirty="0"/>
          </a:p>
        </p:txBody>
      </p:sp>
      <p:sp>
        <p:nvSpPr>
          <p:cNvPr id="4" name="Slide Number Placeholder 3"/>
          <p:cNvSpPr>
            <a:spLocks noGrp="1"/>
          </p:cNvSpPr>
          <p:nvPr>
            <p:ph type="sldNum" idx="12"/>
          </p:nvPr>
        </p:nvSpPr>
        <p:spPr/>
        <p:txBody>
          <a:bodyPr/>
          <a:lstStyle/>
          <a:p>
            <a:fld id="{91BD7323-49BF-4C97-8773-5EC64C492009}" type="slidenum">
              <a:rPr lang="en-US" smtClean="0"/>
              <a:t>62</a:t>
            </a:fld>
            <a:endParaRPr lang="en-US"/>
          </a:p>
        </p:txBody>
      </p:sp>
      <p:sp>
        <p:nvSpPr>
          <p:cNvPr id="3" name="Text Placeholder 2" hidden="1"/>
          <p:cNvSpPr>
            <a:spLocks noGrp="1"/>
          </p:cNvSpPr>
          <p:nvPr>
            <p:ph type="body" idx="1"/>
          </p:nvPr>
        </p:nvSpPr>
        <p:spPr/>
        <p:txBody>
          <a:bodyPr/>
          <a:lstStyle/>
          <a:p>
            <a:endParaRPr lang="en-US"/>
          </a:p>
        </p:txBody>
      </p:sp>
      <p:pic>
        <p:nvPicPr>
          <p:cNvPr id="1026" name="Picture 2" descr="https://lh4.googleusercontent.com/T8N5UyWlK58lPsBXK5Ci3fgKI2IWUH4Xyan81_udqmjFnbuQnw70kT3wyUX2htf--vKACthcVzMdpO1COcAddj2uCAZ27am6qbhV3OF8VTIaEqlg74rsKYihBSkozXEXYEhNU5uvf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0766" y="0"/>
            <a:ext cx="2061234" cy="20612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5038" y="0"/>
            <a:ext cx="10055728" cy="6370975"/>
          </a:xfrm>
          <a:prstGeom prst="rect">
            <a:avLst/>
          </a:prstGeom>
        </p:spPr>
        <p:txBody>
          <a:bodyPr wrap="square">
            <a:spAutoFit/>
          </a:bodyPr>
          <a:lstStyle/>
          <a:p>
            <a:r>
              <a:rPr lang="en-US" sz="2400" dirty="0">
                <a:solidFill>
                  <a:srgbClr val="333333"/>
                </a:solidFill>
                <a:latin typeface="&amp;quot"/>
              </a:rPr>
              <a:t>Stop here if you are completing Module 1: Section </a:t>
            </a:r>
            <a:r>
              <a:rPr lang="en-US" sz="2400" dirty="0" smtClean="0">
                <a:solidFill>
                  <a:srgbClr val="333333"/>
                </a:solidFill>
                <a:latin typeface="&amp;quot"/>
              </a:rPr>
              <a:t>1D</a:t>
            </a:r>
            <a:r>
              <a:rPr lang="en-US" sz="2400" dirty="0">
                <a:solidFill>
                  <a:srgbClr val="333333"/>
                </a:solidFill>
                <a:latin typeface="&amp;quot"/>
              </a:rPr>
              <a:t>: Spotlight: Unpacking </a:t>
            </a:r>
            <a:r>
              <a:rPr lang="en-US" sz="2400" dirty="0" smtClean="0">
                <a:solidFill>
                  <a:srgbClr val="333333"/>
                </a:solidFill>
                <a:latin typeface="&amp;quot"/>
              </a:rPr>
              <a:t>Multidimensionality </a:t>
            </a:r>
            <a:r>
              <a:rPr lang="en-US" sz="2400" b="1" dirty="0" smtClean="0">
                <a:solidFill>
                  <a:srgbClr val="333333"/>
                </a:solidFill>
                <a:latin typeface="&amp;quot"/>
              </a:rPr>
              <a:t>only</a:t>
            </a:r>
            <a:r>
              <a:rPr lang="en-US" sz="2400" dirty="0">
                <a:solidFill>
                  <a:srgbClr val="333333"/>
                </a:solidFill>
                <a:latin typeface="&amp;quot"/>
              </a:rPr>
              <a:t>.  </a:t>
            </a:r>
            <a:endParaRPr lang="en-US" sz="2400" dirty="0" smtClean="0">
              <a:solidFill>
                <a:srgbClr val="333333"/>
              </a:solidFill>
              <a:latin typeface="&amp;quot"/>
            </a:endParaRPr>
          </a:p>
          <a:p>
            <a:endParaRPr lang="en-US" sz="2400" dirty="0">
              <a:solidFill>
                <a:srgbClr val="333333"/>
              </a:solidFill>
              <a:latin typeface="&amp;quot"/>
            </a:endParaRPr>
          </a:p>
          <a:p>
            <a:r>
              <a:rPr lang="en-US" sz="2400" dirty="0"/>
              <a:t>The KDE needs your feedback on the effectiveness of this module, the learning platform and how the consultants may best support you as you take the next steps in the implementation process. Feedback from </a:t>
            </a:r>
            <a:r>
              <a:rPr lang="en-US" sz="2400" dirty="0" smtClean="0"/>
              <a:t>the </a:t>
            </a:r>
            <a:r>
              <a:rPr lang="en-US" sz="2400" dirty="0"/>
              <a:t>surveys will be used by the KDE to plan and prepare future professional learning.</a:t>
            </a:r>
          </a:p>
          <a:p>
            <a:endParaRPr lang="en-US" sz="2400" dirty="0"/>
          </a:p>
          <a:p>
            <a:r>
              <a:rPr lang="en-US" sz="2400" dirty="0"/>
              <a:t>Teacher survey:</a:t>
            </a:r>
          </a:p>
          <a:p>
            <a:r>
              <a:rPr lang="en-US" sz="2400" dirty="0">
                <a:hlinkClick r:id="rId3"/>
              </a:rPr>
              <a:t>https://www.surveymonkey.com/r/WNNY92C</a:t>
            </a:r>
            <a:endParaRPr lang="en-US" sz="2400" dirty="0"/>
          </a:p>
          <a:p>
            <a:r>
              <a:rPr lang="en-US" sz="2400" dirty="0"/>
              <a:t>School/District Leader survey: </a:t>
            </a:r>
            <a:endParaRPr lang="en-US" sz="2400" dirty="0">
              <a:solidFill>
                <a:srgbClr val="333333"/>
              </a:solidFill>
              <a:latin typeface="&amp;quot"/>
            </a:endParaRPr>
          </a:p>
          <a:p>
            <a:r>
              <a:rPr lang="en-US" sz="2400" dirty="0">
                <a:solidFill>
                  <a:srgbClr val="333333"/>
                </a:solidFill>
                <a:latin typeface="&amp;quot"/>
                <a:hlinkClick r:id="rId4"/>
              </a:rPr>
              <a:t>https://www.surveymonkey.com/r/W3CDLQH</a:t>
            </a:r>
            <a:endParaRPr lang="en-US" sz="2400" dirty="0">
              <a:solidFill>
                <a:srgbClr val="333333"/>
              </a:solidFill>
              <a:latin typeface="&amp;quot"/>
            </a:endParaRPr>
          </a:p>
          <a:p>
            <a:endParaRPr lang="en-US" sz="2400" dirty="0">
              <a:solidFill>
                <a:srgbClr val="333333"/>
              </a:solidFill>
              <a:latin typeface="&amp;quot"/>
            </a:endParaRPr>
          </a:p>
          <a:p>
            <a:r>
              <a:rPr lang="en-US" sz="2400" dirty="0" smtClean="0">
                <a:solidFill>
                  <a:srgbClr val="333333"/>
                </a:solidFill>
                <a:latin typeface="&amp;quot"/>
              </a:rPr>
              <a:t>If </a:t>
            </a:r>
            <a:r>
              <a:rPr lang="en-US" sz="2400" dirty="0" smtClean="0">
                <a:solidFill>
                  <a:srgbClr val="333333"/>
                </a:solidFill>
                <a:latin typeface="&amp;quot"/>
              </a:rPr>
              <a:t>you would like to </a:t>
            </a:r>
            <a:r>
              <a:rPr lang="en-US" sz="2400" dirty="0">
                <a:solidFill>
                  <a:srgbClr val="333333"/>
                </a:solidFill>
                <a:latin typeface="&amp;quot"/>
              </a:rPr>
              <a:t>complete another section of Module 1 at this time, continue onto the next slide to begin facilitating Module 1: Section </a:t>
            </a:r>
            <a:r>
              <a:rPr lang="en-US" sz="2400" dirty="0" smtClean="0">
                <a:solidFill>
                  <a:srgbClr val="333333"/>
                </a:solidFill>
                <a:latin typeface="&amp;quot"/>
              </a:rPr>
              <a:t>1E: Spotlight: Early Literacy.  </a:t>
            </a:r>
            <a:r>
              <a:rPr lang="en-US" sz="2400" dirty="0">
                <a:solidFill>
                  <a:srgbClr val="333333"/>
                </a:solidFill>
                <a:latin typeface="&amp;quot"/>
              </a:rPr>
              <a:t> </a:t>
            </a:r>
            <a:endParaRPr lang="en-US" sz="2400" dirty="0">
              <a:latin typeface="Times New Roman" panose="02020603050405020304" pitchFamily="18" charset="0"/>
            </a:endParaRPr>
          </a:p>
        </p:txBody>
      </p:sp>
    </p:spTree>
    <p:extLst>
      <p:ext uri="{BB962C8B-B14F-4D97-AF65-F5344CB8AC3E}">
        <p14:creationId xmlns:p14="http://schemas.microsoft.com/office/powerpoint/2010/main" val="310157502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a:spLocks noGrp="1"/>
          </p:cNvSpPr>
          <p:nvPr>
            <p:ph type="ctrTitle"/>
          </p:nvPr>
        </p:nvSpPr>
        <p:spPr>
          <a:xfrm>
            <a:off x="485401" y="640080"/>
            <a:ext cx="9228600" cy="3035808"/>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72B62"/>
              </a:buClr>
              <a:buSzPts val="4800"/>
              <a:buFont typeface="Georgia"/>
              <a:buNone/>
            </a:pPr>
            <a:r>
              <a:rPr lang="en-US" sz="4000" dirty="0" smtClean="0"/>
              <a:t>Getting to Know the </a:t>
            </a:r>
            <a:br>
              <a:rPr lang="en-US" sz="4000" dirty="0" smtClean="0"/>
            </a:br>
            <a:r>
              <a:rPr lang="en-US" sz="4000" i="1" dirty="0" smtClean="0"/>
              <a:t>Kentucky Academic Standards for Reading and Writing</a:t>
            </a:r>
            <a:r>
              <a:rPr lang="en-US" sz="4000" dirty="0" smtClean="0"/>
              <a:t/>
            </a:r>
            <a:br>
              <a:rPr lang="en-US" sz="4000" dirty="0" smtClean="0"/>
            </a:br>
            <a:endParaRPr sz="4000" b="0" i="0" u="none" strike="noStrike" cap="none" dirty="0">
              <a:solidFill>
                <a:srgbClr val="072B62"/>
              </a:solidFill>
              <a:latin typeface="Georgia"/>
              <a:ea typeface="Georgia"/>
              <a:cs typeface="Georgia"/>
              <a:sym typeface="Georgia"/>
            </a:endParaRPr>
          </a:p>
        </p:txBody>
      </p:sp>
      <p:sp>
        <p:nvSpPr>
          <p:cNvPr id="341" name="Shape 341"/>
          <p:cNvSpPr txBox="1">
            <a:spLocks noGrp="1"/>
          </p:cNvSpPr>
          <p:nvPr>
            <p:ph type="subTitle" idx="1"/>
          </p:nvPr>
        </p:nvSpPr>
        <p:spPr>
          <a:xfrm>
            <a:off x="485402" y="4169663"/>
            <a:ext cx="8978088" cy="1371821"/>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D2BD24"/>
              </a:buClr>
              <a:buSzPts val="2800"/>
              <a:buFont typeface="Noto Sans Symbols"/>
              <a:buNone/>
            </a:pPr>
            <a:r>
              <a:rPr lang="en-US" sz="3600" b="0" i="0" u="none" strike="noStrike" cap="none" dirty="0" smtClean="0">
                <a:solidFill>
                  <a:srgbClr val="7F7F7F"/>
                </a:solidFill>
                <a:latin typeface="Georgia" panose="02040502050405020303" pitchFamily="18" charset="0"/>
                <a:sym typeface="Source Sans Pro"/>
              </a:rPr>
              <a:t>Module 1: Section 1E</a:t>
            </a:r>
            <a:endParaRPr lang="en-US" sz="3600" dirty="0">
              <a:latin typeface="Georgia" panose="02040502050405020303" pitchFamily="18" charset="0"/>
            </a:endParaRPr>
          </a:p>
          <a:p>
            <a:pPr marL="0" marR="0" lvl="0" indent="0" rtl="0">
              <a:lnSpc>
                <a:spcPct val="100000"/>
              </a:lnSpc>
              <a:spcBef>
                <a:spcPts val="0"/>
              </a:spcBef>
              <a:spcAft>
                <a:spcPts val="0"/>
              </a:spcAft>
              <a:buClr>
                <a:srgbClr val="D2BD24"/>
              </a:buClr>
              <a:buSzPts val="2800"/>
              <a:buFont typeface="Noto Sans Symbols"/>
              <a:buNone/>
            </a:pPr>
            <a:r>
              <a:rPr lang="en-US" sz="3600" b="0" i="0" u="none" strike="noStrike" cap="none" dirty="0" smtClean="0">
                <a:solidFill>
                  <a:srgbClr val="7F7F7F"/>
                </a:solidFill>
                <a:latin typeface="Georgia" panose="02040502050405020303" pitchFamily="18" charset="0"/>
                <a:sym typeface="Source Sans Pro"/>
              </a:rPr>
              <a:t>Spotlight: Early Literacy</a:t>
            </a:r>
          </a:p>
          <a:p>
            <a:pPr marL="0" marR="0" lvl="0" indent="0" rtl="0">
              <a:lnSpc>
                <a:spcPct val="100000"/>
              </a:lnSpc>
              <a:spcBef>
                <a:spcPts val="0"/>
              </a:spcBef>
              <a:spcAft>
                <a:spcPts val="0"/>
              </a:spcAft>
              <a:buClr>
                <a:srgbClr val="D2BD24"/>
              </a:buClr>
              <a:buSzPts val="2800"/>
              <a:buFont typeface="Noto Sans Symbols"/>
              <a:buNone/>
            </a:pPr>
            <a:endParaRPr sz="4000" b="0" i="0" u="none" strike="noStrike" cap="none" dirty="0">
              <a:solidFill>
                <a:srgbClr val="7F7F7F"/>
              </a:solidFill>
              <a:latin typeface="Georgia" panose="02040502050405020303" pitchFamily="18" charset="0"/>
              <a:sym typeface="Source Sans Pro"/>
            </a:endParaRPr>
          </a:p>
        </p:txBody>
      </p:sp>
    </p:spTree>
    <p:extLst>
      <p:ext uri="{BB962C8B-B14F-4D97-AF65-F5344CB8AC3E}">
        <p14:creationId xmlns:p14="http://schemas.microsoft.com/office/powerpoint/2010/main" val="78167891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Norms</a:t>
            </a:r>
            <a:endParaRPr lang="en-US" dirty="0"/>
          </a:p>
        </p:txBody>
      </p:sp>
      <p:sp>
        <p:nvSpPr>
          <p:cNvPr id="3" name="Text Placeholder 2"/>
          <p:cNvSpPr>
            <a:spLocks noGrp="1"/>
          </p:cNvSpPr>
          <p:nvPr>
            <p:ph type="body" sz="quarter" idx="13"/>
          </p:nvPr>
        </p:nvSpPr>
        <p:spPr>
          <a:xfrm>
            <a:off x="555786" y="1224951"/>
            <a:ext cx="9188715" cy="5449824"/>
          </a:xfrm>
        </p:spPr>
        <p:txBody>
          <a:bodyPr/>
          <a:lstStyle/>
          <a:p>
            <a:pPr>
              <a:buFont typeface="Arial" panose="020B0604020202020204" pitchFamily="34" charset="0"/>
              <a:buChar char="•"/>
            </a:pPr>
            <a:r>
              <a:rPr lang="en-US" dirty="0" smtClean="0"/>
              <a:t>Assume best intentions.</a:t>
            </a:r>
          </a:p>
          <a:p>
            <a:pPr>
              <a:buFont typeface="Arial" panose="020B0604020202020204" pitchFamily="34" charset="0"/>
              <a:buChar char="•"/>
            </a:pPr>
            <a:r>
              <a:rPr lang="en-US" dirty="0" smtClean="0"/>
              <a:t>Listen carefully to one another.</a:t>
            </a:r>
          </a:p>
          <a:p>
            <a:pPr>
              <a:buFont typeface="Arial" panose="020B0604020202020204" pitchFamily="34" charset="0"/>
              <a:buChar char="•"/>
            </a:pPr>
            <a:r>
              <a:rPr lang="en-US" dirty="0" smtClean="0"/>
              <a:t>Be open to new ideas.</a:t>
            </a:r>
          </a:p>
          <a:p>
            <a:pPr>
              <a:buFont typeface="Arial" panose="020B0604020202020204" pitchFamily="34" charset="0"/>
              <a:buChar char="•"/>
            </a:pPr>
            <a:r>
              <a:rPr lang="en-US" dirty="0" smtClean="0"/>
              <a:t>Be open to working outside your comfort zone.</a:t>
            </a:r>
          </a:p>
          <a:p>
            <a:pPr>
              <a:buFont typeface="Arial" panose="020B0604020202020204" pitchFamily="34" charset="0"/>
              <a:buChar char="•"/>
            </a:pPr>
            <a:r>
              <a:rPr lang="en-US" dirty="0" smtClean="0"/>
              <a:t>Ask questions.</a:t>
            </a:r>
          </a:p>
          <a:p>
            <a:pPr>
              <a:buFont typeface="Arial" panose="020B0604020202020204" pitchFamily="34" charset="0"/>
              <a:buChar char="•"/>
            </a:pPr>
            <a:r>
              <a:rPr lang="en-US" dirty="0" smtClean="0"/>
              <a:t>Allow a chance for everyone to participate.</a:t>
            </a:r>
            <a:endParaRPr lang="en-US" dirty="0"/>
          </a:p>
        </p:txBody>
      </p:sp>
      <p:sp>
        <p:nvSpPr>
          <p:cNvPr id="4" name="Slide Number Placeholder 3"/>
          <p:cNvSpPr>
            <a:spLocks noGrp="1"/>
          </p:cNvSpPr>
          <p:nvPr>
            <p:ph type="sldNum" sz="quarter" idx="12"/>
          </p:nvPr>
        </p:nvSpPr>
        <p:spPr/>
        <p:txBody>
          <a:bodyPr/>
          <a:lstStyle/>
          <a:p>
            <a:fld id="{91BD7323-49BF-4C97-8773-5EC64C492009}" type="slidenum">
              <a:rPr lang="en-US" smtClean="0"/>
              <a:t>64</a:t>
            </a:fld>
            <a:endParaRPr lang="en-US"/>
          </a:p>
        </p:txBody>
      </p:sp>
    </p:spTree>
    <p:extLst>
      <p:ext uri="{BB962C8B-B14F-4D97-AF65-F5344CB8AC3E}">
        <p14:creationId xmlns:p14="http://schemas.microsoft.com/office/powerpoint/2010/main" val="387332716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216"/>
            <a:ext cx="8992500" cy="712268"/>
          </a:xfrm>
        </p:spPr>
        <p:txBody>
          <a:bodyPr/>
          <a:lstStyle/>
          <a:p>
            <a:r>
              <a:rPr lang="en-US" dirty="0" smtClean="0"/>
              <a:t>Section 1E Essential Questions</a:t>
            </a:r>
            <a:endParaRPr lang="en-US"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65</a:t>
            </a:fld>
            <a:endParaRPr lang="en-US"/>
          </a:p>
        </p:txBody>
      </p:sp>
      <p:sp>
        <p:nvSpPr>
          <p:cNvPr id="4" name="Text Placeholder 3"/>
          <p:cNvSpPr>
            <a:spLocks noGrp="1"/>
          </p:cNvSpPr>
          <p:nvPr>
            <p:ph type="body" idx="1"/>
          </p:nvPr>
        </p:nvSpPr>
        <p:spPr>
          <a:xfrm>
            <a:off x="0" y="1620078"/>
            <a:ext cx="9183757" cy="5237922"/>
          </a:xfrm>
        </p:spPr>
        <p:txBody>
          <a:bodyPr/>
          <a:lstStyle/>
          <a:p>
            <a:pPr marL="971550" indent="-742950">
              <a:buAutoNum type="arabicPeriod"/>
            </a:pPr>
            <a:r>
              <a:rPr lang="en-US" sz="4000" dirty="0" smtClean="0"/>
              <a:t>How </a:t>
            </a:r>
            <a:r>
              <a:rPr lang="en-US" sz="4000" dirty="0"/>
              <a:t>will the changes to the </a:t>
            </a:r>
            <a:r>
              <a:rPr lang="en-US" sz="4000" dirty="0" smtClean="0"/>
              <a:t>K-3 standards </a:t>
            </a:r>
            <a:r>
              <a:rPr lang="en-US" sz="4000" dirty="0"/>
              <a:t>impact instruction</a:t>
            </a:r>
            <a:r>
              <a:rPr lang="en-US" sz="4000" dirty="0" smtClean="0"/>
              <a:t>?</a:t>
            </a:r>
            <a:endParaRPr lang="en-US" dirty="0" smtClean="0"/>
          </a:p>
          <a:p>
            <a:pPr marL="971550" indent="-742950">
              <a:buAutoNum type="arabicPeriod"/>
            </a:pPr>
            <a:r>
              <a:rPr lang="en-US" sz="4000" dirty="0" smtClean="0"/>
              <a:t>How </a:t>
            </a:r>
            <a:r>
              <a:rPr lang="en-US" sz="4000" dirty="0"/>
              <a:t>will those changes be experienced by students</a:t>
            </a:r>
            <a:r>
              <a:rPr lang="en-US" sz="4000" dirty="0" smtClean="0"/>
              <a:t>?</a:t>
            </a:r>
          </a:p>
          <a:p>
            <a:pPr marL="971550" indent="-742950">
              <a:buAutoNum type="arabicPeriod"/>
            </a:pPr>
            <a:r>
              <a:rPr lang="en-US" sz="4000" dirty="0" smtClean="0"/>
              <a:t>How will grades 4-5 be impacted by the changes to the K-3 progressions?</a:t>
            </a:r>
            <a:r>
              <a:rPr lang="en-US" sz="4000" dirty="0"/>
              <a:t/>
            </a:r>
            <a:br>
              <a:rPr lang="en-US" sz="4000" dirty="0"/>
            </a:br>
            <a:endParaRPr lang="en-US" sz="4000" dirty="0"/>
          </a:p>
        </p:txBody>
      </p:sp>
    </p:spTree>
    <p:extLst>
      <p:ext uri="{BB962C8B-B14F-4D97-AF65-F5344CB8AC3E}">
        <p14:creationId xmlns:p14="http://schemas.microsoft.com/office/powerpoint/2010/main" val="226398025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548286" cy="782198"/>
          </a:xfrm>
        </p:spPr>
        <p:txBody>
          <a:bodyPr/>
          <a:lstStyle/>
          <a:p>
            <a:r>
              <a:rPr lang="en-US" dirty="0" smtClean="0"/>
              <a:t>Reading and Writing K-5 Standards</a:t>
            </a:r>
            <a:endParaRPr lang="en-US"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66</a:t>
            </a:fld>
            <a:endParaRPr lang="en-US"/>
          </a:p>
        </p:txBody>
      </p:sp>
      <p:sp>
        <p:nvSpPr>
          <p:cNvPr id="4" name="Text Placeholder 3"/>
          <p:cNvSpPr>
            <a:spLocks noGrp="1"/>
          </p:cNvSpPr>
          <p:nvPr>
            <p:ph type="body" idx="1"/>
          </p:nvPr>
        </p:nvSpPr>
        <p:spPr>
          <a:xfrm>
            <a:off x="0" y="782199"/>
            <a:ext cx="9749928" cy="6075801"/>
          </a:xfrm>
        </p:spPr>
        <p:txBody>
          <a:bodyPr/>
          <a:lstStyle/>
          <a:p>
            <a:pPr marL="685800" indent="-457200">
              <a:buFont typeface="Arial" panose="020B0604020202020204" pitchFamily="34" charset="0"/>
              <a:buChar char="•"/>
            </a:pPr>
            <a:r>
              <a:rPr lang="en-US" sz="3200" dirty="0" smtClean="0"/>
              <a:t>The </a:t>
            </a:r>
            <a:r>
              <a:rPr lang="en-US" sz="3200" dirty="0"/>
              <a:t>K-5 </a:t>
            </a:r>
            <a:r>
              <a:rPr lang="en-US" sz="3200" i="1" dirty="0"/>
              <a:t>Kentucky Academic Standards for Reading and Writing </a:t>
            </a:r>
            <a:r>
              <a:rPr lang="en-US" sz="3200" dirty="0"/>
              <a:t>include expectations </a:t>
            </a:r>
            <a:r>
              <a:rPr lang="en-US" sz="3200" dirty="0" smtClean="0"/>
              <a:t>for: </a:t>
            </a:r>
          </a:p>
          <a:p>
            <a:pPr marL="1143000" lvl="1" indent="-457200">
              <a:buFont typeface="Arial" panose="020B0604020202020204" pitchFamily="34" charset="0"/>
              <a:buChar char="•"/>
            </a:pPr>
            <a:r>
              <a:rPr lang="en-US" sz="2800" dirty="0" smtClean="0"/>
              <a:t>Reading Foundational Skills </a:t>
            </a:r>
            <a:r>
              <a:rPr lang="en-US" sz="2800" dirty="0"/>
              <a:t>applicable across </a:t>
            </a:r>
            <a:r>
              <a:rPr lang="en-US" sz="2800" dirty="0" smtClean="0"/>
              <a:t>disciplines, </a:t>
            </a:r>
          </a:p>
          <a:p>
            <a:pPr marL="1143000" lvl="1" indent="-457200">
              <a:buFont typeface="Arial" panose="020B0604020202020204" pitchFamily="34" charset="0"/>
              <a:buChar char="•"/>
            </a:pPr>
            <a:r>
              <a:rPr lang="en-US" sz="2800" dirty="0" smtClean="0"/>
              <a:t>Reading Literature and Reading Informational Text, and</a:t>
            </a:r>
          </a:p>
          <a:p>
            <a:pPr marL="1143000" lvl="1" indent="-457200">
              <a:buFont typeface="Arial" panose="020B0604020202020204" pitchFamily="34" charset="0"/>
              <a:buChar char="•"/>
            </a:pPr>
            <a:r>
              <a:rPr lang="en-US" sz="2800" dirty="0" smtClean="0"/>
              <a:t>Handwriting, Composition and Language. </a:t>
            </a:r>
          </a:p>
          <a:p>
            <a:pPr marL="800100" indent="-571500">
              <a:buFont typeface="Arial" panose="020B0604020202020204" pitchFamily="34" charset="0"/>
              <a:buChar char="•"/>
            </a:pPr>
            <a:r>
              <a:rPr lang="en-US" sz="3200" dirty="0" smtClean="0"/>
              <a:t>The </a:t>
            </a:r>
            <a:r>
              <a:rPr lang="en-US" sz="3200" dirty="0"/>
              <a:t>revisions to the K-5 standards align with and build upon the early childhood standards, providing a developmentally appropriate progression as students transition from preschool to kindergarten.</a:t>
            </a:r>
          </a:p>
        </p:txBody>
      </p:sp>
    </p:spTree>
    <p:extLst>
      <p:ext uri="{BB962C8B-B14F-4D97-AF65-F5344CB8AC3E}">
        <p14:creationId xmlns:p14="http://schemas.microsoft.com/office/powerpoint/2010/main" val="185945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1"/>
            <a:ext cx="8596668" cy="760163"/>
          </a:xfrm>
        </p:spPr>
        <p:txBody>
          <a:bodyPr/>
          <a:lstStyle/>
          <a:p>
            <a:r>
              <a:rPr lang="en-US" sz="4000" dirty="0" smtClean="0"/>
              <a:t>Rigorous Grade-Level Expectations</a:t>
            </a:r>
            <a:endParaRPr lang="en-US" sz="4000" dirty="0"/>
          </a:p>
        </p:txBody>
      </p:sp>
      <p:sp>
        <p:nvSpPr>
          <p:cNvPr id="3" name="Text Placeholder 2"/>
          <p:cNvSpPr>
            <a:spLocks noGrp="1"/>
          </p:cNvSpPr>
          <p:nvPr>
            <p:ph type="body" sz="quarter" idx="13"/>
          </p:nvPr>
        </p:nvSpPr>
        <p:spPr>
          <a:xfrm>
            <a:off x="0" y="876299"/>
            <a:ext cx="12192000" cy="5981701"/>
          </a:xfrm>
        </p:spPr>
        <p:txBody>
          <a:bodyPr/>
          <a:lstStyle/>
          <a:p>
            <a:r>
              <a:rPr lang="en-US" sz="3000" dirty="0" smtClean="0"/>
              <a:t>The standards articulate </a:t>
            </a:r>
            <a:r>
              <a:rPr lang="en-US" sz="3000" dirty="0"/>
              <a:t>rigorous grade-level expectations essential to developing a strong infrastructure of essential early literacy </a:t>
            </a:r>
            <a:r>
              <a:rPr lang="en-US" sz="3000" dirty="0" smtClean="0"/>
              <a:t>skills. </a:t>
            </a:r>
          </a:p>
          <a:p>
            <a:r>
              <a:rPr lang="en-US" sz="3000" dirty="0"/>
              <a:t>T</a:t>
            </a:r>
            <a:r>
              <a:rPr lang="en-US" sz="3000" dirty="0" smtClean="0"/>
              <a:t>he </a:t>
            </a:r>
            <a:r>
              <a:rPr lang="en-US" sz="3000" dirty="0"/>
              <a:t>reading literature and </a:t>
            </a:r>
            <a:r>
              <a:rPr lang="en-US" sz="3000" dirty="0" smtClean="0"/>
              <a:t>informational </a:t>
            </a:r>
            <a:r>
              <a:rPr lang="en-US" sz="3000" dirty="0"/>
              <a:t>text strands </a:t>
            </a:r>
            <a:r>
              <a:rPr lang="en-US" sz="3000" dirty="0" smtClean="0"/>
              <a:t>have </a:t>
            </a:r>
            <a:r>
              <a:rPr lang="en-US" sz="3000" b="1" dirty="0" smtClean="0"/>
              <a:t>increased rigor with analysis</a:t>
            </a:r>
            <a:r>
              <a:rPr lang="en-US" sz="2700" b="1" dirty="0" smtClean="0"/>
              <a:t>. </a:t>
            </a:r>
          </a:p>
          <a:p>
            <a:pPr lvl="1"/>
            <a:r>
              <a:rPr lang="en-US" sz="2400" dirty="0" smtClean="0"/>
              <a:t>For example, kindergarten standards include making inferences to construct meaning rather </a:t>
            </a:r>
            <a:r>
              <a:rPr lang="en-US" sz="2400" dirty="0"/>
              <a:t>than </a:t>
            </a:r>
            <a:r>
              <a:rPr lang="en-US" sz="2400" dirty="0" smtClean="0"/>
              <a:t>waiting </a:t>
            </a:r>
            <a:r>
              <a:rPr lang="en-US" sz="2400" dirty="0"/>
              <a:t>until third grade as in the previous standards document. </a:t>
            </a:r>
            <a:endParaRPr lang="en-US" sz="2400" dirty="0" smtClean="0"/>
          </a:p>
          <a:p>
            <a:r>
              <a:rPr lang="en-US" sz="3000" dirty="0" smtClean="0"/>
              <a:t>Multiple standards and practices focus </a:t>
            </a:r>
            <a:r>
              <a:rPr lang="en-US" sz="3000" dirty="0"/>
              <a:t>on the </a:t>
            </a:r>
            <a:r>
              <a:rPr lang="en-US" sz="3000" b="1" dirty="0"/>
              <a:t>development of schema and building </a:t>
            </a:r>
            <a:r>
              <a:rPr lang="en-US" sz="3000" b="1" dirty="0" smtClean="0"/>
              <a:t>content knowledge.  </a:t>
            </a:r>
          </a:p>
          <a:p>
            <a:r>
              <a:rPr lang="en-US" sz="3000" dirty="0" smtClean="0"/>
              <a:t>Standard 10 addresses </a:t>
            </a:r>
            <a:r>
              <a:rPr lang="en-US" sz="3000" dirty="0"/>
              <a:t>the need to teach </a:t>
            </a:r>
            <a:r>
              <a:rPr lang="en-US" sz="3000" b="1" dirty="0"/>
              <a:t>comprehension strategies</a:t>
            </a:r>
            <a:r>
              <a:rPr lang="en-US" sz="3000" dirty="0"/>
              <a:t> beginning in kindergarten and continuing through grade 12 because of their importance in aiding </a:t>
            </a:r>
            <a:r>
              <a:rPr lang="en-US" sz="3000" dirty="0" smtClean="0"/>
              <a:t>comprehension and analysis. </a:t>
            </a:r>
          </a:p>
          <a:p>
            <a:endParaRPr lang="en-US" sz="3200" dirty="0"/>
          </a:p>
          <a:p>
            <a:endParaRPr lang="en-US" sz="3200" dirty="0" smtClean="0"/>
          </a:p>
        </p:txBody>
      </p:sp>
      <p:sp>
        <p:nvSpPr>
          <p:cNvPr id="4" name="Slide Number Placeholder 3"/>
          <p:cNvSpPr>
            <a:spLocks noGrp="1"/>
          </p:cNvSpPr>
          <p:nvPr>
            <p:ph type="sldNum" sz="quarter" idx="12"/>
          </p:nvPr>
        </p:nvSpPr>
        <p:spPr/>
        <p:txBody>
          <a:bodyPr/>
          <a:lstStyle/>
          <a:p>
            <a:fld id="{91BD7323-49BF-4C97-8773-5EC64C492009}" type="slidenum">
              <a:rPr lang="en-US" smtClean="0"/>
              <a:t>67</a:t>
            </a:fld>
            <a:endParaRPr lang="en-US"/>
          </a:p>
        </p:txBody>
      </p:sp>
    </p:spTree>
    <p:extLst>
      <p:ext uri="{BB962C8B-B14F-4D97-AF65-F5344CB8AC3E}">
        <p14:creationId xmlns:p14="http://schemas.microsoft.com/office/powerpoint/2010/main" val="143068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07624" y="1"/>
            <a:ext cx="8978746" cy="793213"/>
          </a:xfrm>
        </p:spPr>
        <p:txBody>
          <a:bodyPr/>
          <a:lstStyle/>
          <a:p>
            <a:r>
              <a:rPr lang="en-US" sz="4000" dirty="0" smtClean="0"/>
              <a:t>Importance of the Standards Revision </a:t>
            </a:r>
            <a:endParaRPr lang="en-US" sz="4000" dirty="0"/>
          </a:p>
        </p:txBody>
      </p:sp>
      <p:sp>
        <p:nvSpPr>
          <p:cNvPr id="3" name="Text Placeholder 2"/>
          <p:cNvSpPr>
            <a:spLocks noGrp="1"/>
          </p:cNvSpPr>
          <p:nvPr>
            <p:ph type="body" sz="quarter" idx="13"/>
          </p:nvPr>
        </p:nvSpPr>
        <p:spPr>
          <a:xfrm>
            <a:off x="0" y="1053548"/>
            <a:ext cx="12192000" cy="5804452"/>
          </a:xfrm>
        </p:spPr>
        <p:txBody>
          <a:bodyPr/>
          <a:lstStyle/>
          <a:p>
            <a:r>
              <a:rPr lang="en-US" sz="3400" dirty="0" smtClean="0"/>
              <a:t>Changes to Early Literacy standards provide </a:t>
            </a:r>
            <a:r>
              <a:rPr lang="en-US" sz="3400" dirty="0"/>
              <a:t>intentional opportunities for students’ critical thinking skills to begin developing much sooner than </a:t>
            </a:r>
            <a:r>
              <a:rPr lang="en-US" sz="3400" dirty="0" smtClean="0"/>
              <a:t>before.</a:t>
            </a:r>
          </a:p>
          <a:p>
            <a:r>
              <a:rPr lang="en-US" sz="3400" dirty="0" smtClean="0"/>
              <a:t>The changes also promote </a:t>
            </a:r>
            <a:r>
              <a:rPr lang="en-US" sz="3400" dirty="0"/>
              <a:t>the activation of those </a:t>
            </a:r>
            <a:r>
              <a:rPr lang="en-US" sz="3400" dirty="0" smtClean="0"/>
              <a:t>critical thinking skills </a:t>
            </a:r>
            <a:r>
              <a:rPr lang="en-US" sz="3400" dirty="0"/>
              <a:t>as students learn to process the meaning of texts through comprehension and analysis in early primary. </a:t>
            </a:r>
            <a:endParaRPr lang="en-US" sz="3400" dirty="0" smtClean="0"/>
          </a:p>
          <a:p>
            <a:r>
              <a:rPr lang="en-US" sz="3400" dirty="0" smtClean="0"/>
              <a:t>The ultimate goal is to build a foundation that will equip </a:t>
            </a:r>
            <a:r>
              <a:rPr lang="en-US" sz="3400" dirty="0"/>
              <a:t>students with the skills and knowledge critical to being successful in later years and, ultimately, </a:t>
            </a:r>
            <a:r>
              <a:rPr lang="en-US" sz="3400" dirty="0" smtClean="0"/>
              <a:t>in the transition after high school.</a:t>
            </a:r>
            <a:endParaRPr lang="en-US" sz="3400" dirty="0"/>
          </a:p>
          <a:p>
            <a:pPr marL="0" indent="0">
              <a:buNone/>
            </a:pPr>
            <a:endParaRPr lang="en-US" sz="3200" dirty="0"/>
          </a:p>
        </p:txBody>
      </p:sp>
      <p:sp>
        <p:nvSpPr>
          <p:cNvPr id="4" name="Slide Number Placeholder 3"/>
          <p:cNvSpPr>
            <a:spLocks noGrp="1"/>
          </p:cNvSpPr>
          <p:nvPr>
            <p:ph type="sldNum" sz="quarter" idx="12"/>
          </p:nvPr>
        </p:nvSpPr>
        <p:spPr/>
        <p:txBody>
          <a:bodyPr/>
          <a:lstStyle/>
          <a:p>
            <a:fld id="{91BD7323-49BF-4C97-8773-5EC64C492009}" type="slidenum">
              <a:rPr lang="en-US" smtClean="0"/>
              <a:t>68</a:t>
            </a:fld>
            <a:endParaRPr lang="en-US"/>
          </a:p>
        </p:txBody>
      </p:sp>
    </p:spTree>
    <p:extLst>
      <p:ext uri="{BB962C8B-B14F-4D97-AF65-F5344CB8AC3E}">
        <p14:creationId xmlns:p14="http://schemas.microsoft.com/office/powerpoint/2010/main" val="7126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Spotlight on Revised Standards for Early Literacy </a:t>
            </a:r>
            <a:endParaRPr lang="en-US" dirty="0"/>
          </a:p>
        </p:txBody>
      </p:sp>
      <p:sp>
        <p:nvSpPr>
          <p:cNvPr id="3" name="Text Placeholder 2"/>
          <p:cNvSpPr>
            <a:spLocks noGrp="1"/>
          </p:cNvSpPr>
          <p:nvPr>
            <p:ph type="body" sz="quarter" idx="13"/>
          </p:nvPr>
        </p:nvSpPr>
        <p:spPr/>
        <p:txBody>
          <a:bodyPr>
            <a:normAutofit/>
          </a:bodyPr>
          <a:lstStyle/>
          <a:p>
            <a:pPr marL="0" indent="0">
              <a:buNone/>
            </a:pPr>
            <a:r>
              <a:rPr lang="en-US" dirty="0" smtClean="0"/>
              <a:t>Early Literacy Strands:</a:t>
            </a:r>
          </a:p>
          <a:p>
            <a:r>
              <a:rPr lang="en-US" dirty="0" smtClean="0"/>
              <a:t>Reading Standards for Foundational Skills</a:t>
            </a:r>
            <a:endParaRPr lang="en-US" dirty="0"/>
          </a:p>
          <a:p>
            <a:r>
              <a:rPr lang="en-US" dirty="0" smtClean="0"/>
              <a:t>Reading Standards for Literature </a:t>
            </a:r>
          </a:p>
          <a:p>
            <a:r>
              <a:rPr lang="en-US" dirty="0" smtClean="0"/>
              <a:t>Reading Standards for Informational Text</a:t>
            </a:r>
          </a:p>
          <a:p>
            <a:r>
              <a:rPr lang="en-US" dirty="0" smtClean="0"/>
              <a:t>Handwriting Standards</a:t>
            </a:r>
          </a:p>
          <a:p>
            <a:r>
              <a:rPr lang="en-US" dirty="0" smtClean="0"/>
              <a:t>Composition Standards</a:t>
            </a:r>
          </a:p>
          <a:p>
            <a:r>
              <a:rPr lang="en-US" dirty="0" smtClean="0"/>
              <a:t>Language Standards </a:t>
            </a:r>
          </a:p>
        </p:txBody>
      </p:sp>
      <p:sp>
        <p:nvSpPr>
          <p:cNvPr id="4" name="Slide Number Placeholder 3"/>
          <p:cNvSpPr>
            <a:spLocks noGrp="1"/>
          </p:cNvSpPr>
          <p:nvPr>
            <p:ph type="sldNum" sz="quarter" idx="12"/>
          </p:nvPr>
        </p:nvSpPr>
        <p:spPr/>
        <p:txBody>
          <a:bodyPr/>
          <a:lstStyle/>
          <a:p>
            <a:fld id="{91BD7323-49BF-4C97-8773-5EC64C492009}" type="slidenum">
              <a:rPr lang="en-US" smtClean="0"/>
              <a:t>69</a:t>
            </a:fld>
            <a:endParaRPr lang="en-US"/>
          </a:p>
        </p:txBody>
      </p:sp>
    </p:spTree>
    <p:extLst>
      <p:ext uri="{BB962C8B-B14F-4D97-AF65-F5344CB8AC3E}">
        <p14:creationId xmlns:p14="http://schemas.microsoft.com/office/powerpoint/2010/main" val="26822021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7025"/>
            <a:ext cx="11734800" cy="798052"/>
          </a:xfrm>
        </p:spPr>
        <p:txBody>
          <a:bodyPr/>
          <a:lstStyle/>
          <a:p>
            <a:r>
              <a:rPr lang="en-US" dirty="0" smtClean="0"/>
              <a:t>Writers’ Vision</a:t>
            </a:r>
            <a:endParaRPr lang="en-US" dirty="0"/>
          </a:p>
        </p:txBody>
      </p:sp>
      <p:sp>
        <p:nvSpPr>
          <p:cNvPr id="3" name="Text Placeholder 2"/>
          <p:cNvSpPr>
            <a:spLocks noGrp="1"/>
          </p:cNvSpPr>
          <p:nvPr>
            <p:ph type="body" sz="quarter" idx="13"/>
          </p:nvPr>
        </p:nvSpPr>
        <p:spPr>
          <a:xfrm>
            <a:off x="0" y="1195754"/>
            <a:ext cx="12191999" cy="5662245"/>
          </a:xfrm>
        </p:spPr>
        <p:txBody>
          <a:bodyPr/>
          <a:lstStyle/>
          <a:p>
            <a:pPr>
              <a:spcAft>
                <a:spcPts val="1200"/>
              </a:spcAft>
            </a:pPr>
            <a:r>
              <a:rPr lang="en-US" sz="3200" dirty="0" smtClean="0"/>
              <a:t>The reading </a:t>
            </a:r>
            <a:r>
              <a:rPr lang="en-US" sz="3200" dirty="0"/>
              <a:t>and </a:t>
            </a:r>
            <a:r>
              <a:rPr lang="en-US" sz="3200" dirty="0" smtClean="0"/>
              <a:t>writing </a:t>
            </a:r>
            <a:r>
              <a:rPr lang="en-US" sz="3200" dirty="0"/>
              <a:t>standards </a:t>
            </a:r>
            <a:r>
              <a:rPr lang="en-US" sz="3200" dirty="0" smtClean="0"/>
              <a:t>were </a:t>
            </a:r>
            <a:r>
              <a:rPr lang="en-US" sz="3200" dirty="0"/>
              <a:t>created </a:t>
            </a:r>
            <a:r>
              <a:rPr lang="en-US" sz="3200" b="1" dirty="0"/>
              <a:t>by educators for educators </a:t>
            </a:r>
            <a:r>
              <a:rPr lang="en-US" sz="3200" dirty="0"/>
              <a:t>with the purpose of preparing each and every Kentucky student for a productive post high school transition. </a:t>
            </a:r>
          </a:p>
          <a:p>
            <a:pPr>
              <a:spcAft>
                <a:spcPts val="1200"/>
              </a:spcAft>
            </a:pPr>
            <a:r>
              <a:rPr lang="en-US" sz="3200" dirty="0" smtClean="0"/>
              <a:t>The standard architecture should be </a:t>
            </a:r>
            <a:r>
              <a:rPr lang="en-US" sz="3200" b="1" dirty="0"/>
              <a:t>useful</a:t>
            </a:r>
            <a:r>
              <a:rPr lang="en-US" sz="3200" dirty="0"/>
              <a:t> and </a:t>
            </a:r>
            <a:r>
              <a:rPr lang="en-US" sz="3200" b="1" dirty="0"/>
              <a:t>practical</a:t>
            </a:r>
            <a:r>
              <a:rPr lang="en-US" sz="3200" dirty="0"/>
              <a:t> for teachers </a:t>
            </a:r>
            <a:r>
              <a:rPr lang="en-US" sz="3200" dirty="0" smtClean="0"/>
              <a:t>as </a:t>
            </a:r>
            <a:r>
              <a:rPr lang="en-US" sz="3200" dirty="0"/>
              <a:t>they consult the standards in their daily work. </a:t>
            </a:r>
          </a:p>
          <a:p>
            <a:r>
              <a:rPr lang="en-US" sz="3200" dirty="0" smtClean="0"/>
              <a:t>Standards should be </a:t>
            </a:r>
            <a:r>
              <a:rPr lang="en-US" sz="3200" b="1" dirty="0" smtClean="0"/>
              <a:t>clear </a:t>
            </a:r>
            <a:r>
              <a:rPr lang="en-US" sz="3200" dirty="0"/>
              <a:t>and directive, but not prescriptive. </a:t>
            </a:r>
            <a:r>
              <a:rPr lang="en-US" sz="3200" dirty="0" smtClean="0"/>
              <a:t>They should </a:t>
            </a:r>
            <a:r>
              <a:rPr lang="en-US" sz="3200" b="1" dirty="0" smtClean="0"/>
              <a:t>consolidate </a:t>
            </a:r>
            <a:r>
              <a:rPr lang="en-US" sz="3200" b="1" dirty="0"/>
              <a:t>redundancies</a:t>
            </a:r>
            <a:r>
              <a:rPr lang="en-US" sz="3200" dirty="0"/>
              <a:t>, </a:t>
            </a:r>
            <a:r>
              <a:rPr lang="en-US" sz="3200" dirty="0" smtClean="0"/>
              <a:t>reflect </a:t>
            </a:r>
            <a:r>
              <a:rPr lang="en-US" sz="3200" dirty="0"/>
              <a:t>the current state of </a:t>
            </a:r>
            <a:r>
              <a:rPr lang="en-US" sz="3200" b="1" dirty="0"/>
              <a:t>evidence-based research </a:t>
            </a:r>
            <a:r>
              <a:rPr lang="en-US" sz="3200" dirty="0" smtClean="0"/>
              <a:t>and </a:t>
            </a:r>
            <a:r>
              <a:rPr lang="en-US" sz="3200" b="1" dirty="0" smtClean="0"/>
              <a:t>align</a:t>
            </a:r>
            <a:r>
              <a:rPr lang="en-US" sz="3200" dirty="0" smtClean="0"/>
              <a:t> </a:t>
            </a:r>
            <a:r>
              <a:rPr lang="en-US" sz="3200" dirty="0"/>
              <a:t>the incremental expectations among grade-levels. </a:t>
            </a:r>
          </a:p>
        </p:txBody>
      </p:sp>
      <p:sp>
        <p:nvSpPr>
          <p:cNvPr id="4" name="Slide Number Placeholder 3"/>
          <p:cNvSpPr>
            <a:spLocks noGrp="1"/>
          </p:cNvSpPr>
          <p:nvPr>
            <p:ph type="sldNum" sz="quarter" idx="12"/>
          </p:nvPr>
        </p:nvSpPr>
        <p:spPr/>
        <p:txBody>
          <a:bodyPr/>
          <a:lstStyle/>
          <a:p>
            <a:fld id="{91BD7323-49BF-4C97-8773-5EC64C492009}" type="slidenum">
              <a:rPr lang="en-US" smtClean="0"/>
              <a:t>7</a:t>
            </a:fld>
            <a:endParaRPr lang="en-US"/>
          </a:p>
        </p:txBody>
      </p:sp>
    </p:spTree>
    <p:extLst>
      <p:ext uri="{BB962C8B-B14F-4D97-AF65-F5344CB8AC3E}">
        <p14:creationId xmlns:p14="http://schemas.microsoft.com/office/powerpoint/2010/main" val="322889330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Spotlight on Revised Standards</a:t>
            </a:r>
            <a:br>
              <a:rPr lang="en-US" dirty="0" smtClean="0"/>
            </a:br>
            <a:r>
              <a:rPr lang="en-US" dirty="0" smtClean="0"/>
              <a:t>for Early Literacy </a:t>
            </a:r>
            <a:endParaRPr lang="en-US" dirty="0"/>
          </a:p>
        </p:txBody>
      </p:sp>
      <p:sp>
        <p:nvSpPr>
          <p:cNvPr id="4" name="Slide Number Placeholder 3"/>
          <p:cNvSpPr>
            <a:spLocks noGrp="1"/>
          </p:cNvSpPr>
          <p:nvPr>
            <p:ph type="sldNum" idx="12"/>
          </p:nvPr>
        </p:nvSpPr>
        <p:spPr/>
        <p:txBody>
          <a:bodyPr/>
          <a:lstStyle/>
          <a:p>
            <a:fld id="{91BD7323-49BF-4C97-8773-5EC64C492009}" type="slidenum">
              <a:rPr lang="en-US" smtClean="0"/>
              <a:t>70</a:t>
            </a:fld>
            <a:endParaRPr lang="en-US"/>
          </a:p>
        </p:txBody>
      </p:sp>
      <p:graphicFrame>
        <p:nvGraphicFramePr>
          <p:cNvPr id="5" name="Table 4" descr="RF Standard 1 Print Concepts K-1&#10;&#10;RF Standard 2 Phonological Awareness K-1&#10;&#10;RF Standard 3 Phonics and Word Recognition K-5&#10;&#10;RF Standard 4 Fluency K-5" title="Reading Foundational Skills"/>
          <p:cNvGraphicFramePr>
            <a:graphicFrameLocks noGrp="1"/>
          </p:cNvGraphicFramePr>
          <p:nvPr>
            <p:extLst>
              <p:ext uri="{D42A27DB-BD31-4B8C-83A1-F6EECF244321}">
                <p14:modId xmlns:p14="http://schemas.microsoft.com/office/powerpoint/2010/main" val="1158387294"/>
              </p:ext>
            </p:extLst>
          </p:nvPr>
        </p:nvGraphicFramePr>
        <p:xfrm>
          <a:off x="364264" y="1657760"/>
          <a:ext cx="8979711" cy="4532530"/>
        </p:xfrm>
        <a:graphic>
          <a:graphicData uri="http://schemas.openxmlformats.org/drawingml/2006/table">
            <a:tbl>
              <a:tblPr firstRow="1" bandRow="1">
                <a:tableStyleId>{5C22544A-7EE6-4342-B048-85BDC9FD1C3A}</a:tableStyleId>
              </a:tblPr>
              <a:tblGrid>
                <a:gridCol w="2993237"/>
                <a:gridCol w="2993237"/>
                <a:gridCol w="2993237"/>
              </a:tblGrid>
              <a:tr h="1049813">
                <a:tc gridSpan="3">
                  <a:txBody>
                    <a:bodyPr/>
                    <a:lstStyle/>
                    <a:p>
                      <a:pPr algn="ctr"/>
                      <a:r>
                        <a:rPr lang="en-US" sz="3600" dirty="0" smtClean="0"/>
                        <a:t>Reading Foundational (RF)</a:t>
                      </a:r>
                      <a:r>
                        <a:rPr lang="en-US" sz="3600" baseline="0" dirty="0" smtClean="0"/>
                        <a:t> Skills</a:t>
                      </a:r>
                      <a:endParaRPr lang="en-US" sz="3600" dirty="0"/>
                    </a:p>
                  </a:txBody>
                  <a:tcPr/>
                </a:tc>
                <a:tc hMerge="1">
                  <a:txBody>
                    <a:bodyPr/>
                    <a:lstStyle/>
                    <a:p>
                      <a:endParaRPr lang="en-US" dirty="0"/>
                    </a:p>
                  </a:txBody>
                  <a:tcPr/>
                </a:tc>
                <a:tc hMerge="1">
                  <a:txBody>
                    <a:bodyPr/>
                    <a:lstStyle/>
                    <a:p>
                      <a:endParaRPr lang="en-US"/>
                    </a:p>
                  </a:txBody>
                  <a:tcPr/>
                </a:tc>
              </a:tr>
              <a:tr h="608226">
                <a:tc>
                  <a:txBody>
                    <a:bodyPr/>
                    <a:lstStyle/>
                    <a:p>
                      <a:pPr algn="ctr"/>
                      <a:r>
                        <a:rPr lang="en-US" b="1" dirty="0" smtClean="0"/>
                        <a:t>Standard</a:t>
                      </a:r>
                      <a:r>
                        <a:rPr lang="en-US" b="1" baseline="0" dirty="0" smtClean="0"/>
                        <a:t> </a:t>
                      </a:r>
                      <a:endParaRPr lang="en-US" b="1" dirty="0"/>
                    </a:p>
                  </a:txBody>
                  <a:tcPr/>
                </a:tc>
                <a:tc>
                  <a:txBody>
                    <a:bodyPr/>
                    <a:lstStyle/>
                    <a:p>
                      <a:pPr algn="ctr"/>
                      <a:r>
                        <a:rPr lang="en-US" b="1" dirty="0" smtClean="0"/>
                        <a:t>Strand Category</a:t>
                      </a:r>
                      <a:endParaRPr lang="en-US" b="1" dirty="0"/>
                    </a:p>
                  </a:txBody>
                  <a:tcPr/>
                </a:tc>
                <a:tc>
                  <a:txBody>
                    <a:bodyPr/>
                    <a:lstStyle/>
                    <a:p>
                      <a:pPr algn="ctr"/>
                      <a:r>
                        <a:rPr lang="en-US" b="1" dirty="0" smtClean="0"/>
                        <a:t>Focus</a:t>
                      </a:r>
                      <a:r>
                        <a:rPr lang="en-US" b="1" baseline="0" dirty="0" smtClean="0"/>
                        <a:t> Grades</a:t>
                      </a:r>
                      <a:endParaRPr lang="en-US" b="1" dirty="0"/>
                    </a:p>
                  </a:txBody>
                  <a:tcPr/>
                </a:tc>
              </a:tr>
              <a:tr h="608226">
                <a:tc>
                  <a:txBody>
                    <a:bodyPr/>
                    <a:lstStyle/>
                    <a:p>
                      <a:pPr algn="ctr"/>
                      <a:r>
                        <a:rPr lang="en-US" dirty="0" smtClean="0"/>
                        <a:t>RF Standard</a:t>
                      </a:r>
                      <a:r>
                        <a:rPr lang="en-US" baseline="0" dirty="0" smtClean="0"/>
                        <a:t> </a:t>
                      </a:r>
                      <a:r>
                        <a:rPr lang="en-US" dirty="0" smtClean="0"/>
                        <a:t>1</a:t>
                      </a:r>
                      <a:endParaRPr lang="en-US" dirty="0"/>
                    </a:p>
                  </a:txBody>
                  <a:tcPr/>
                </a:tc>
                <a:tc>
                  <a:txBody>
                    <a:bodyPr/>
                    <a:lstStyle/>
                    <a:p>
                      <a:pPr algn="ctr"/>
                      <a:r>
                        <a:rPr lang="en-US" dirty="0" smtClean="0"/>
                        <a:t>Print Concepts</a:t>
                      </a:r>
                      <a:endParaRPr lang="en-US" dirty="0"/>
                    </a:p>
                  </a:txBody>
                  <a:tcPr/>
                </a:tc>
                <a:tc>
                  <a:txBody>
                    <a:bodyPr/>
                    <a:lstStyle/>
                    <a:p>
                      <a:pPr algn="ctr"/>
                      <a:r>
                        <a:rPr lang="en-US" dirty="0" smtClean="0"/>
                        <a:t>K-1</a:t>
                      </a:r>
                      <a:endParaRPr lang="en-US" dirty="0"/>
                    </a:p>
                  </a:txBody>
                  <a:tcPr/>
                </a:tc>
              </a:tr>
              <a:tr h="608226">
                <a:tc>
                  <a:txBody>
                    <a:bodyPr/>
                    <a:lstStyle/>
                    <a:p>
                      <a:pPr algn="ctr"/>
                      <a:r>
                        <a:rPr lang="en-US" dirty="0" smtClean="0"/>
                        <a:t>RF Standard</a:t>
                      </a:r>
                      <a:r>
                        <a:rPr lang="en-US" baseline="0" dirty="0" smtClean="0"/>
                        <a:t> </a:t>
                      </a:r>
                      <a:r>
                        <a:rPr lang="en-US" dirty="0" smtClean="0"/>
                        <a:t>2</a:t>
                      </a:r>
                      <a:endParaRPr lang="en-US" dirty="0"/>
                    </a:p>
                  </a:txBody>
                  <a:tcPr/>
                </a:tc>
                <a:tc>
                  <a:txBody>
                    <a:bodyPr/>
                    <a:lstStyle/>
                    <a:p>
                      <a:pPr algn="ctr"/>
                      <a:r>
                        <a:rPr lang="en-US" dirty="0" smtClean="0"/>
                        <a:t>Phonological Awareness</a:t>
                      </a:r>
                      <a:endParaRPr lang="en-US" dirty="0"/>
                    </a:p>
                  </a:txBody>
                  <a:tcPr/>
                </a:tc>
                <a:tc>
                  <a:txBody>
                    <a:bodyPr/>
                    <a:lstStyle/>
                    <a:p>
                      <a:pPr algn="ctr"/>
                      <a:r>
                        <a:rPr lang="en-US" dirty="0" smtClean="0"/>
                        <a:t>K-1</a:t>
                      </a:r>
                    </a:p>
                  </a:txBody>
                  <a:tcPr/>
                </a:tc>
              </a:tr>
              <a:tr h="1049813">
                <a:tc>
                  <a:txBody>
                    <a:bodyPr/>
                    <a:lstStyle/>
                    <a:p>
                      <a:pPr algn="ctr"/>
                      <a:r>
                        <a:rPr lang="en-US" dirty="0" smtClean="0"/>
                        <a:t>RF Standard</a:t>
                      </a:r>
                      <a:r>
                        <a:rPr lang="en-US" baseline="0" dirty="0" smtClean="0"/>
                        <a:t> </a:t>
                      </a:r>
                      <a:r>
                        <a:rPr lang="en-US" dirty="0" smtClean="0"/>
                        <a:t>3</a:t>
                      </a:r>
                      <a:endParaRPr lang="en-US" dirty="0"/>
                    </a:p>
                  </a:txBody>
                  <a:tcPr/>
                </a:tc>
                <a:tc>
                  <a:txBody>
                    <a:bodyPr/>
                    <a:lstStyle/>
                    <a:p>
                      <a:pPr algn="ctr"/>
                      <a:r>
                        <a:rPr lang="en-US" dirty="0" smtClean="0"/>
                        <a:t>Phonics and Word Recognition</a:t>
                      </a:r>
                      <a:endParaRPr lang="en-US" dirty="0"/>
                    </a:p>
                  </a:txBody>
                  <a:tcPr/>
                </a:tc>
                <a:tc>
                  <a:txBody>
                    <a:bodyPr/>
                    <a:lstStyle/>
                    <a:p>
                      <a:pPr algn="ctr"/>
                      <a:r>
                        <a:rPr lang="en-US" dirty="0" smtClean="0"/>
                        <a:t>K-5</a:t>
                      </a:r>
                    </a:p>
                  </a:txBody>
                  <a:tcPr/>
                </a:tc>
              </a:tr>
              <a:tr h="608226">
                <a:tc>
                  <a:txBody>
                    <a:bodyPr/>
                    <a:lstStyle/>
                    <a:p>
                      <a:pPr algn="ctr"/>
                      <a:r>
                        <a:rPr lang="en-US" dirty="0" smtClean="0"/>
                        <a:t>RF</a:t>
                      </a:r>
                      <a:r>
                        <a:rPr lang="en-US" baseline="0" dirty="0" smtClean="0"/>
                        <a:t> Standard </a:t>
                      </a:r>
                      <a:r>
                        <a:rPr lang="en-US" dirty="0" smtClean="0"/>
                        <a:t>4</a:t>
                      </a:r>
                      <a:endParaRPr lang="en-US" dirty="0"/>
                    </a:p>
                  </a:txBody>
                  <a:tcPr/>
                </a:tc>
                <a:tc>
                  <a:txBody>
                    <a:bodyPr/>
                    <a:lstStyle/>
                    <a:p>
                      <a:pPr algn="ctr"/>
                      <a:r>
                        <a:rPr lang="en-US" dirty="0" smtClean="0"/>
                        <a:t>Fluency</a:t>
                      </a:r>
                      <a:endParaRPr lang="en-US" dirty="0"/>
                    </a:p>
                  </a:txBody>
                  <a:tcPr/>
                </a:tc>
                <a:tc>
                  <a:txBody>
                    <a:bodyPr/>
                    <a:lstStyle/>
                    <a:p>
                      <a:pPr algn="ctr"/>
                      <a:r>
                        <a:rPr lang="en-US" dirty="0" smtClean="0"/>
                        <a:t>K-5</a:t>
                      </a:r>
                    </a:p>
                  </a:txBody>
                  <a:tcPr/>
                </a:tc>
              </a:tr>
            </a:tbl>
          </a:graphicData>
        </a:graphic>
      </p:graphicFrame>
    </p:spTree>
    <p:extLst>
      <p:ext uri="{BB962C8B-B14F-4D97-AF65-F5344CB8AC3E}">
        <p14:creationId xmlns:p14="http://schemas.microsoft.com/office/powerpoint/2010/main" val="75154704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Spotlight on Revised Standards</a:t>
            </a:r>
            <a:br>
              <a:rPr lang="en-US" dirty="0" smtClean="0"/>
            </a:br>
            <a:r>
              <a:rPr lang="en-US" dirty="0" smtClean="0"/>
              <a:t>for Early Literacy </a:t>
            </a:r>
            <a:endParaRPr lang="en-US" dirty="0"/>
          </a:p>
        </p:txBody>
      </p:sp>
      <p:sp>
        <p:nvSpPr>
          <p:cNvPr id="3" name="Text Placeholder 2"/>
          <p:cNvSpPr>
            <a:spLocks noGrp="1"/>
          </p:cNvSpPr>
          <p:nvPr>
            <p:ph type="body" sz="quarter" idx="13"/>
          </p:nvPr>
        </p:nvSpPr>
        <p:spPr>
          <a:xfrm>
            <a:off x="555787" y="1634247"/>
            <a:ext cx="8918954" cy="5040528"/>
          </a:xfrm>
        </p:spPr>
        <p:txBody>
          <a:bodyPr>
            <a:normAutofit/>
          </a:bodyPr>
          <a:lstStyle/>
          <a:p>
            <a:pPr marL="0" indent="0">
              <a:buNone/>
            </a:pPr>
            <a:r>
              <a:rPr lang="en-US" b="1" dirty="0"/>
              <a:t>Reading Foundational Skills:</a:t>
            </a:r>
          </a:p>
          <a:p>
            <a:r>
              <a:rPr lang="en-US" dirty="0" smtClean="0"/>
              <a:t>Print Concepts/Standard 1</a:t>
            </a:r>
          </a:p>
          <a:p>
            <a:pPr lvl="1"/>
            <a:r>
              <a:rPr lang="en-US" dirty="0" smtClean="0"/>
              <a:t>Addition </a:t>
            </a:r>
            <a:r>
              <a:rPr lang="en-US" dirty="0"/>
              <a:t>of phrase “to aid in comprehension</a:t>
            </a:r>
            <a:r>
              <a:rPr lang="en-US" dirty="0" smtClean="0"/>
              <a:t>”</a:t>
            </a:r>
          </a:p>
          <a:p>
            <a:r>
              <a:rPr lang="en-US" dirty="0"/>
              <a:t>Phonological Awareness/RF Standard 2</a:t>
            </a:r>
          </a:p>
          <a:p>
            <a:pPr lvl="1"/>
            <a:r>
              <a:rPr lang="en-US" dirty="0"/>
              <a:t>Some combining of standards </a:t>
            </a:r>
            <a:endParaRPr lang="en-US" dirty="0" smtClean="0"/>
          </a:p>
          <a:p>
            <a:pPr lvl="1"/>
            <a:r>
              <a:rPr lang="en-US" dirty="0" smtClean="0"/>
              <a:t>Best predictor of early reading</a:t>
            </a:r>
          </a:p>
          <a:p>
            <a:endParaRPr lang="en-US" dirty="0"/>
          </a:p>
        </p:txBody>
      </p:sp>
      <p:sp>
        <p:nvSpPr>
          <p:cNvPr id="4" name="Slide Number Placeholder 3"/>
          <p:cNvSpPr>
            <a:spLocks noGrp="1"/>
          </p:cNvSpPr>
          <p:nvPr>
            <p:ph type="sldNum" sz="quarter" idx="12"/>
          </p:nvPr>
        </p:nvSpPr>
        <p:spPr/>
        <p:txBody>
          <a:bodyPr/>
          <a:lstStyle/>
          <a:p>
            <a:fld id="{91BD7323-49BF-4C97-8773-5EC64C492009}" type="slidenum">
              <a:rPr lang="en-US" smtClean="0"/>
              <a:t>71</a:t>
            </a:fld>
            <a:endParaRPr lang="en-US"/>
          </a:p>
        </p:txBody>
      </p:sp>
    </p:spTree>
    <p:extLst>
      <p:ext uri="{BB962C8B-B14F-4D97-AF65-F5344CB8AC3E}">
        <p14:creationId xmlns:p14="http://schemas.microsoft.com/office/powerpoint/2010/main" val="278479249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Spotlight on Revised Standards</a:t>
            </a:r>
            <a:br>
              <a:rPr lang="en-US" dirty="0" smtClean="0"/>
            </a:br>
            <a:r>
              <a:rPr lang="en-US" dirty="0" smtClean="0"/>
              <a:t>for Early Literacy </a:t>
            </a:r>
            <a:endParaRPr lang="en-US" dirty="0"/>
          </a:p>
        </p:txBody>
      </p:sp>
      <p:sp>
        <p:nvSpPr>
          <p:cNvPr id="3" name="Text Placeholder 2"/>
          <p:cNvSpPr>
            <a:spLocks noGrp="1"/>
          </p:cNvSpPr>
          <p:nvPr>
            <p:ph type="body" sz="quarter" idx="13"/>
          </p:nvPr>
        </p:nvSpPr>
        <p:spPr>
          <a:xfrm>
            <a:off x="555787" y="1577824"/>
            <a:ext cx="9114988" cy="5280175"/>
          </a:xfrm>
        </p:spPr>
        <p:txBody>
          <a:bodyPr/>
          <a:lstStyle/>
          <a:p>
            <a:pPr marL="0" indent="0">
              <a:buNone/>
            </a:pPr>
            <a:r>
              <a:rPr lang="en-US" b="1" dirty="0"/>
              <a:t>Reading Foundational Skills</a:t>
            </a:r>
            <a:r>
              <a:rPr lang="en-US" dirty="0"/>
              <a:t>:</a:t>
            </a:r>
          </a:p>
          <a:p>
            <a:r>
              <a:rPr lang="en-US" sz="2800" dirty="0" smtClean="0"/>
              <a:t>Phonics and Word Recognition/RF </a:t>
            </a:r>
            <a:r>
              <a:rPr lang="en-US" sz="2800" dirty="0"/>
              <a:t>Standard </a:t>
            </a:r>
            <a:r>
              <a:rPr lang="en-US" sz="2800" dirty="0" smtClean="0"/>
              <a:t>3</a:t>
            </a:r>
            <a:endParaRPr lang="en-US" dirty="0" smtClean="0"/>
          </a:p>
          <a:p>
            <a:pPr lvl="1"/>
            <a:r>
              <a:rPr lang="en-US" sz="2600" dirty="0" smtClean="0"/>
              <a:t>Although the language of “high-frequency words” is only stated in kindergarten, the progression continues into first grade with the next step up in high frequency word recognition, which is decoding regularly spelled one-syllable words. </a:t>
            </a:r>
          </a:p>
          <a:p>
            <a:pPr lvl="1"/>
            <a:r>
              <a:rPr lang="en-US" sz="2600" dirty="0" smtClean="0"/>
              <a:t>Specificity provided with the addition of words/phrases such as  “orally”, “demonstrate” and “identify, decode and know” </a:t>
            </a:r>
          </a:p>
          <a:p>
            <a:pPr lvl="1"/>
            <a:r>
              <a:rPr lang="en-US" sz="2600" dirty="0" smtClean="0"/>
              <a:t>Some combining of standards</a:t>
            </a:r>
          </a:p>
          <a:p>
            <a:pPr lvl="1">
              <a:buFont typeface="Wingdings" panose="05000000000000000000" pitchFamily="2" charset="2"/>
              <a:buChar char="Ø"/>
            </a:pPr>
            <a:endParaRPr lang="en-US" sz="2400" dirty="0" smtClean="0"/>
          </a:p>
        </p:txBody>
      </p:sp>
      <p:sp>
        <p:nvSpPr>
          <p:cNvPr id="4" name="Slide Number Placeholder 3"/>
          <p:cNvSpPr>
            <a:spLocks noGrp="1"/>
          </p:cNvSpPr>
          <p:nvPr>
            <p:ph type="sldNum" sz="quarter" idx="12"/>
          </p:nvPr>
        </p:nvSpPr>
        <p:spPr/>
        <p:txBody>
          <a:bodyPr/>
          <a:lstStyle/>
          <a:p>
            <a:fld id="{91BD7323-49BF-4C97-8773-5EC64C492009}" type="slidenum">
              <a:rPr lang="en-US" smtClean="0"/>
              <a:t>72</a:t>
            </a:fld>
            <a:endParaRPr lang="en-US"/>
          </a:p>
        </p:txBody>
      </p:sp>
    </p:spTree>
    <p:extLst>
      <p:ext uri="{BB962C8B-B14F-4D97-AF65-F5344CB8AC3E}">
        <p14:creationId xmlns:p14="http://schemas.microsoft.com/office/powerpoint/2010/main" val="422686388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Spotlight on Revised Standards</a:t>
            </a:r>
            <a:br>
              <a:rPr lang="en-US" dirty="0" smtClean="0"/>
            </a:br>
            <a:r>
              <a:rPr lang="en-US" dirty="0" smtClean="0"/>
              <a:t>for Early Literacy </a:t>
            </a:r>
            <a:endParaRPr lang="en-US" dirty="0"/>
          </a:p>
        </p:txBody>
      </p:sp>
      <p:sp>
        <p:nvSpPr>
          <p:cNvPr id="5" name="Text Placeholder 4"/>
          <p:cNvSpPr>
            <a:spLocks noGrp="1"/>
          </p:cNvSpPr>
          <p:nvPr>
            <p:ph type="body" sz="quarter" idx="13"/>
          </p:nvPr>
        </p:nvSpPr>
        <p:spPr/>
        <p:txBody>
          <a:bodyPr/>
          <a:lstStyle/>
          <a:p>
            <a:pPr marL="0" indent="0">
              <a:buNone/>
            </a:pPr>
            <a:r>
              <a:rPr lang="en-US" b="1" dirty="0" smtClean="0"/>
              <a:t>Reading Foundational Skills:</a:t>
            </a:r>
          </a:p>
          <a:p>
            <a:r>
              <a:rPr lang="en-US" sz="2800" dirty="0" smtClean="0"/>
              <a:t>Fluency/RF Standard 4</a:t>
            </a:r>
          </a:p>
          <a:p>
            <a:pPr lvl="1"/>
            <a:r>
              <a:rPr lang="en-US" sz="2800" dirty="0" smtClean="0"/>
              <a:t>A statement about reading fluently on grade-level to support comprehension has been added at the beginning of each K-5 fluency standard. </a:t>
            </a:r>
            <a:endParaRPr lang="en-US" sz="2800" dirty="0"/>
          </a:p>
        </p:txBody>
      </p:sp>
    </p:spTree>
    <p:extLst>
      <p:ext uri="{BB962C8B-B14F-4D97-AF65-F5344CB8AC3E}">
        <p14:creationId xmlns:p14="http://schemas.microsoft.com/office/powerpoint/2010/main" val="112697320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0"/>
            <a:ext cx="10168536" cy="1411357"/>
          </a:xfrm>
        </p:spPr>
        <p:txBody>
          <a:bodyPr/>
          <a:lstStyle/>
          <a:p>
            <a:r>
              <a:rPr lang="en-US" dirty="0" smtClean="0"/>
              <a:t>Spotlight on Revised Standards for Early Literacy</a:t>
            </a:r>
            <a:endParaRPr lang="en-US" dirty="0"/>
          </a:p>
        </p:txBody>
      </p:sp>
      <p:sp>
        <p:nvSpPr>
          <p:cNvPr id="3" name="Text Placeholder 2"/>
          <p:cNvSpPr>
            <a:spLocks noGrp="1"/>
          </p:cNvSpPr>
          <p:nvPr>
            <p:ph type="body" sz="quarter" idx="13"/>
          </p:nvPr>
        </p:nvSpPr>
        <p:spPr>
          <a:xfrm>
            <a:off x="0" y="1480932"/>
            <a:ext cx="12192000" cy="5377068"/>
          </a:xfrm>
        </p:spPr>
        <p:txBody>
          <a:bodyPr/>
          <a:lstStyle/>
          <a:p>
            <a:pPr marL="0" indent="0">
              <a:buNone/>
            </a:pPr>
            <a:r>
              <a:rPr lang="en-US" sz="3200" b="1" dirty="0" smtClean="0"/>
              <a:t>Reading Literature and Reading Informational Text</a:t>
            </a:r>
            <a:r>
              <a:rPr lang="en-US" sz="3200" dirty="0" smtClean="0"/>
              <a:t>: </a:t>
            </a:r>
          </a:p>
          <a:p>
            <a:r>
              <a:rPr lang="en-US" sz="3400" dirty="0" smtClean="0"/>
              <a:t>RL.1 </a:t>
            </a:r>
            <a:r>
              <a:rPr lang="en-US" sz="3400" dirty="0"/>
              <a:t>and </a:t>
            </a:r>
            <a:r>
              <a:rPr lang="en-US" sz="3400" dirty="0" smtClean="0"/>
              <a:t>RI.1 – Inferencing </a:t>
            </a:r>
            <a:r>
              <a:rPr lang="en-US" sz="3400" dirty="0"/>
              <a:t>added to K-3 to improve progression and add what is developmentally appropriate. </a:t>
            </a:r>
            <a:endParaRPr lang="en-US" sz="3400" dirty="0" smtClean="0"/>
          </a:p>
          <a:p>
            <a:r>
              <a:rPr lang="en-US" sz="3400" dirty="0" smtClean="0"/>
              <a:t>RL.2 </a:t>
            </a:r>
            <a:r>
              <a:rPr lang="en-US" sz="3400" dirty="0"/>
              <a:t>and </a:t>
            </a:r>
            <a:r>
              <a:rPr lang="en-US" sz="3400" dirty="0" smtClean="0"/>
              <a:t>RI.2 – Significant </a:t>
            </a:r>
            <a:r>
              <a:rPr lang="en-US" sz="3400" dirty="0"/>
              <a:t>changes to K-5 to improve progression, add what is developmentally appropriate and address public feedback about the </a:t>
            </a:r>
            <a:r>
              <a:rPr lang="en-US" sz="3400" dirty="0" smtClean="0"/>
              <a:t>lack of clarity </a:t>
            </a:r>
            <a:r>
              <a:rPr lang="en-US" sz="3400" dirty="0"/>
              <a:t>of Standard </a:t>
            </a:r>
            <a:r>
              <a:rPr lang="en-US" sz="3400" dirty="0" smtClean="0"/>
              <a:t>2 in the previous </a:t>
            </a:r>
            <a:r>
              <a:rPr lang="en-US" sz="3400" i="1" dirty="0" smtClean="0"/>
              <a:t>KAS for ELA</a:t>
            </a:r>
            <a:r>
              <a:rPr lang="en-US" sz="3400" dirty="0" smtClean="0"/>
              <a:t>. </a:t>
            </a:r>
          </a:p>
          <a:p>
            <a:r>
              <a:rPr lang="en-US" sz="3400" dirty="0" smtClean="0"/>
              <a:t>RL.4 – Changes to the examples of non-literal language included in the grade-level standards </a:t>
            </a:r>
          </a:p>
          <a:p>
            <a:endParaRPr lang="en-US" sz="3200" dirty="0"/>
          </a:p>
        </p:txBody>
      </p:sp>
      <p:sp>
        <p:nvSpPr>
          <p:cNvPr id="4" name="Slide Number Placeholder 3"/>
          <p:cNvSpPr>
            <a:spLocks noGrp="1"/>
          </p:cNvSpPr>
          <p:nvPr>
            <p:ph type="sldNum" sz="quarter" idx="12"/>
          </p:nvPr>
        </p:nvSpPr>
        <p:spPr/>
        <p:txBody>
          <a:bodyPr/>
          <a:lstStyle/>
          <a:p>
            <a:fld id="{91BD7323-49BF-4C97-8773-5EC64C492009}" type="slidenum">
              <a:rPr lang="en-US" smtClean="0"/>
              <a:t>74</a:t>
            </a:fld>
            <a:endParaRPr lang="en-US"/>
          </a:p>
        </p:txBody>
      </p:sp>
    </p:spTree>
    <p:extLst>
      <p:ext uri="{BB962C8B-B14F-4D97-AF65-F5344CB8AC3E}">
        <p14:creationId xmlns:p14="http://schemas.microsoft.com/office/powerpoint/2010/main" val="75529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1"/>
            <a:ext cx="8596668" cy="1421176"/>
          </a:xfrm>
        </p:spPr>
        <p:txBody>
          <a:bodyPr/>
          <a:lstStyle/>
          <a:p>
            <a:r>
              <a:rPr lang="en-US" dirty="0" smtClean="0"/>
              <a:t>Spotlight on Revised Standards for Early Literacy</a:t>
            </a:r>
            <a:endParaRPr lang="en-US" dirty="0"/>
          </a:p>
        </p:txBody>
      </p:sp>
      <p:sp>
        <p:nvSpPr>
          <p:cNvPr id="3" name="Text Placeholder 2"/>
          <p:cNvSpPr>
            <a:spLocks noGrp="1"/>
          </p:cNvSpPr>
          <p:nvPr>
            <p:ph type="body" sz="quarter" idx="13"/>
          </p:nvPr>
        </p:nvSpPr>
        <p:spPr>
          <a:xfrm>
            <a:off x="0" y="1421178"/>
            <a:ext cx="12192000" cy="5436822"/>
          </a:xfrm>
        </p:spPr>
        <p:txBody>
          <a:bodyPr/>
          <a:lstStyle/>
          <a:p>
            <a:pPr marL="0" indent="0">
              <a:buNone/>
            </a:pPr>
            <a:r>
              <a:rPr lang="en-US" sz="3200" b="1" dirty="0" smtClean="0"/>
              <a:t>Reading Literature and Reading Informational Text</a:t>
            </a:r>
            <a:r>
              <a:rPr lang="en-US" sz="3200" dirty="0" smtClean="0"/>
              <a:t>: </a:t>
            </a:r>
          </a:p>
          <a:p>
            <a:r>
              <a:rPr lang="en-US" sz="3200" dirty="0" smtClean="0"/>
              <a:t>RL.5 – Major changes to K-5 progression to better align to the guiding principle and address public feedback on the clarity of this standard.</a:t>
            </a:r>
          </a:p>
          <a:p>
            <a:r>
              <a:rPr lang="en-US" sz="3200" dirty="0" smtClean="0"/>
              <a:t>RL.6 </a:t>
            </a:r>
            <a:r>
              <a:rPr lang="en-US" sz="3200" dirty="0"/>
              <a:t>and </a:t>
            </a:r>
            <a:r>
              <a:rPr lang="en-US" sz="3200" dirty="0" smtClean="0"/>
              <a:t>RI.6 – Changes </a:t>
            </a:r>
            <a:r>
              <a:rPr lang="en-US" sz="3200" dirty="0"/>
              <a:t>to the entire </a:t>
            </a:r>
            <a:r>
              <a:rPr lang="en-US" sz="3200" dirty="0" smtClean="0"/>
              <a:t>K-12 progression </a:t>
            </a:r>
            <a:r>
              <a:rPr lang="en-US" sz="3200" dirty="0"/>
              <a:t>to eliminate confusion found in feedback on point of view versus perspective. Clarity in progression now denotes the depth of this standard and the intended rigor. </a:t>
            </a:r>
            <a:endParaRPr lang="en-US" sz="3200" dirty="0" smtClean="0"/>
          </a:p>
          <a:p>
            <a:r>
              <a:rPr lang="en-US" sz="3200" dirty="0" smtClean="0"/>
              <a:t>RI.8 – Addition of claim to K-5 to improve progression and better align with guiding principle and Composition Standard 1.</a:t>
            </a:r>
          </a:p>
          <a:p>
            <a:pPr marL="0" indent="0">
              <a:buNone/>
            </a:pPr>
            <a:endParaRPr lang="en-US" sz="2800" dirty="0" smtClean="0"/>
          </a:p>
          <a:p>
            <a:endParaRPr lang="en-US" sz="3200" dirty="0" smtClean="0"/>
          </a:p>
          <a:p>
            <a:endParaRPr lang="en-US" sz="3200" dirty="0"/>
          </a:p>
        </p:txBody>
      </p:sp>
      <p:sp>
        <p:nvSpPr>
          <p:cNvPr id="4" name="Slide Number Placeholder 3"/>
          <p:cNvSpPr>
            <a:spLocks noGrp="1"/>
          </p:cNvSpPr>
          <p:nvPr>
            <p:ph type="sldNum" sz="quarter" idx="12"/>
          </p:nvPr>
        </p:nvSpPr>
        <p:spPr/>
        <p:txBody>
          <a:bodyPr/>
          <a:lstStyle/>
          <a:p>
            <a:fld id="{91BD7323-49BF-4C97-8773-5EC64C492009}" type="slidenum">
              <a:rPr lang="en-US" smtClean="0"/>
              <a:t>75</a:t>
            </a:fld>
            <a:endParaRPr lang="en-US"/>
          </a:p>
        </p:txBody>
      </p:sp>
    </p:spTree>
    <p:extLst>
      <p:ext uri="{BB962C8B-B14F-4D97-AF65-F5344CB8AC3E}">
        <p14:creationId xmlns:p14="http://schemas.microsoft.com/office/powerpoint/2010/main" val="204563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1"/>
            <a:ext cx="8596668" cy="1421176"/>
          </a:xfrm>
        </p:spPr>
        <p:txBody>
          <a:bodyPr/>
          <a:lstStyle/>
          <a:p>
            <a:r>
              <a:rPr lang="en-US" dirty="0" smtClean="0"/>
              <a:t>Spotlight on Revised Standards for Early Literacy</a:t>
            </a:r>
            <a:endParaRPr lang="en-US" dirty="0"/>
          </a:p>
        </p:txBody>
      </p:sp>
      <p:sp>
        <p:nvSpPr>
          <p:cNvPr id="3" name="Text Placeholder 2"/>
          <p:cNvSpPr>
            <a:spLocks noGrp="1"/>
          </p:cNvSpPr>
          <p:nvPr>
            <p:ph type="body" sz="quarter" idx="13"/>
          </p:nvPr>
        </p:nvSpPr>
        <p:spPr>
          <a:xfrm>
            <a:off x="0" y="1421178"/>
            <a:ext cx="9968948" cy="5436822"/>
          </a:xfrm>
        </p:spPr>
        <p:txBody>
          <a:bodyPr/>
          <a:lstStyle/>
          <a:p>
            <a:pPr marL="0" indent="0">
              <a:buNone/>
            </a:pPr>
            <a:r>
              <a:rPr lang="en-US" sz="3200" b="1" dirty="0" smtClean="0"/>
              <a:t>Reading Literature and Reading Informational Text</a:t>
            </a:r>
            <a:r>
              <a:rPr lang="en-US" sz="3200" dirty="0" smtClean="0"/>
              <a:t>: </a:t>
            </a:r>
          </a:p>
          <a:p>
            <a:r>
              <a:rPr lang="en-US" sz="3000" dirty="0" smtClean="0"/>
              <a:t>RL.10 </a:t>
            </a:r>
            <a:r>
              <a:rPr lang="en-US" sz="3000" dirty="0"/>
              <a:t>and </a:t>
            </a:r>
            <a:r>
              <a:rPr lang="en-US" sz="3000" dirty="0" smtClean="0"/>
              <a:t>RI.10 – Significant </a:t>
            </a:r>
            <a:r>
              <a:rPr lang="en-US" sz="3000" dirty="0"/>
              <a:t>change </a:t>
            </a:r>
            <a:r>
              <a:rPr lang="en-US" sz="3000" dirty="0" smtClean="0"/>
              <a:t>with the inclusion of comprehension </a:t>
            </a:r>
            <a:r>
              <a:rPr lang="en-US" sz="3000" dirty="0"/>
              <a:t>strategies. </a:t>
            </a:r>
            <a:r>
              <a:rPr lang="en-US" sz="3000" dirty="0" smtClean="0"/>
              <a:t>Students </a:t>
            </a:r>
            <a:r>
              <a:rPr lang="en-US" sz="3000" dirty="0"/>
              <a:t>must be able to practice the strategies and apply them on their own in order to read independently and proficiently. </a:t>
            </a:r>
            <a:endParaRPr lang="en-US" sz="3000" dirty="0" smtClean="0"/>
          </a:p>
          <a:p>
            <a:r>
              <a:rPr lang="en-US" sz="3000" dirty="0" smtClean="0"/>
              <a:t>RL.10 and RI.10 – Also, notice the inclusion of the word “analyze”: “</a:t>
            </a:r>
            <a:r>
              <a:rPr lang="en-US" sz="3000" dirty="0"/>
              <a:t>to read, </a:t>
            </a:r>
            <a:r>
              <a:rPr lang="en-US" sz="3000" dirty="0" smtClean="0"/>
              <a:t>comprehend </a:t>
            </a:r>
            <a:r>
              <a:rPr lang="en-US" sz="3000" b="1" dirty="0"/>
              <a:t>and analyze </a:t>
            </a:r>
            <a:r>
              <a:rPr lang="en-US" sz="3000" dirty="0"/>
              <a:t>grade-level appropriate, complex </a:t>
            </a:r>
            <a:r>
              <a:rPr lang="en-US" sz="3000" dirty="0" smtClean="0"/>
              <a:t>literary/informational </a:t>
            </a:r>
            <a:r>
              <a:rPr lang="en-US" sz="3000" dirty="0"/>
              <a:t>texts independently and </a:t>
            </a:r>
            <a:r>
              <a:rPr lang="en-US" sz="3000" dirty="0" smtClean="0"/>
              <a:t>proficiently</a:t>
            </a:r>
            <a:r>
              <a:rPr lang="en-US" sz="3000" dirty="0"/>
              <a:t>. </a:t>
            </a:r>
            <a:r>
              <a:rPr lang="en-US" sz="2800" dirty="0"/>
              <a:t>	</a:t>
            </a:r>
          </a:p>
          <a:p>
            <a:endParaRPr lang="en-US" sz="2800" dirty="0"/>
          </a:p>
          <a:p>
            <a:pPr marL="0" indent="0">
              <a:buNone/>
            </a:pPr>
            <a:endParaRPr lang="en-US" sz="2800" dirty="0" smtClean="0"/>
          </a:p>
          <a:p>
            <a:pPr marL="0" indent="0">
              <a:buNone/>
            </a:pPr>
            <a:endParaRPr lang="en-US" sz="3200" dirty="0" smtClean="0"/>
          </a:p>
        </p:txBody>
      </p:sp>
      <p:sp>
        <p:nvSpPr>
          <p:cNvPr id="4" name="Slide Number Placeholder 3"/>
          <p:cNvSpPr>
            <a:spLocks noGrp="1"/>
          </p:cNvSpPr>
          <p:nvPr>
            <p:ph type="sldNum" sz="quarter" idx="12"/>
          </p:nvPr>
        </p:nvSpPr>
        <p:spPr/>
        <p:txBody>
          <a:bodyPr/>
          <a:lstStyle/>
          <a:p>
            <a:fld id="{91BD7323-49BF-4C97-8773-5EC64C492009}" type="slidenum">
              <a:rPr lang="en-US" smtClean="0"/>
              <a:t>76</a:t>
            </a:fld>
            <a:endParaRPr lang="en-US"/>
          </a:p>
        </p:txBody>
      </p:sp>
    </p:spTree>
    <p:extLst>
      <p:ext uri="{BB962C8B-B14F-4D97-AF65-F5344CB8AC3E}">
        <p14:creationId xmlns:p14="http://schemas.microsoft.com/office/powerpoint/2010/main" val="274271697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1"/>
            <a:ext cx="8596668" cy="1421176"/>
          </a:xfrm>
        </p:spPr>
        <p:txBody>
          <a:bodyPr/>
          <a:lstStyle/>
          <a:p>
            <a:r>
              <a:rPr lang="en-US" dirty="0"/>
              <a:t>Spotlight on Revised Standards for Early Literacy</a:t>
            </a:r>
          </a:p>
        </p:txBody>
      </p:sp>
      <p:sp>
        <p:nvSpPr>
          <p:cNvPr id="3" name="Text Placeholder 2"/>
          <p:cNvSpPr>
            <a:spLocks noGrp="1"/>
          </p:cNvSpPr>
          <p:nvPr>
            <p:ph type="body" sz="quarter" idx="13"/>
          </p:nvPr>
        </p:nvSpPr>
        <p:spPr>
          <a:xfrm>
            <a:off x="0" y="1421178"/>
            <a:ext cx="9744501" cy="5436822"/>
          </a:xfrm>
        </p:spPr>
        <p:txBody>
          <a:bodyPr/>
          <a:lstStyle/>
          <a:p>
            <a:pPr marL="0" indent="0">
              <a:buNone/>
            </a:pPr>
            <a:r>
              <a:rPr lang="en-US" b="1" dirty="0" smtClean="0"/>
              <a:t>Handwriting Standards:</a:t>
            </a:r>
          </a:p>
          <a:p>
            <a:r>
              <a:rPr lang="en-US" dirty="0" smtClean="0"/>
              <a:t>4 </a:t>
            </a:r>
            <a:r>
              <a:rPr lang="en-US" dirty="0"/>
              <a:t>new standards have been </a:t>
            </a:r>
            <a:r>
              <a:rPr lang="en-US" dirty="0" smtClean="0"/>
              <a:t>written</a:t>
            </a:r>
            <a:r>
              <a:rPr lang="en-US" dirty="0"/>
              <a:t>:</a:t>
            </a:r>
            <a:endParaRPr lang="en-US" dirty="0" smtClean="0"/>
          </a:p>
          <a:p>
            <a:pPr lvl="1"/>
            <a:r>
              <a:rPr lang="en-US" dirty="0" smtClean="0"/>
              <a:t>K-1 </a:t>
            </a:r>
            <a:r>
              <a:rPr lang="en-US" dirty="0"/>
              <a:t>apply to printing. </a:t>
            </a:r>
            <a:endParaRPr lang="en-US" dirty="0" smtClean="0"/>
          </a:p>
          <a:p>
            <a:pPr lvl="1"/>
            <a:r>
              <a:rPr lang="en-US" dirty="0" smtClean="0"/>
              <a:t>Grades 2-3 </a:t>
            </a:r>
            <a:r>
              <a:rPr lang="en-US" dirty="0"/>
              <a:t>apply to cursive handwriting. </a:t>
            </a:r>
          </a:p>
          <a:p>
            <a:pPr marL="0" indent="0">
              <a:buNone/>
            </a:pPr>
            <a:r>
              <a:rPr lang="en-US" b="1" dirty="0" smtClean="0"/>
              <a:t>Composition Standards:</a:t>
            </a:r>
          </a:p>
          <a:p>
            <a:r>
              <a:rPr lang="en-US" dirty="0" smtClean="0"/>
              <a:t>The writing process has been incorporated and embedded into all writing modes instead of being an isolated, stand-alone standard. </a:t>
            </a:r>
            <a:endParaRPr lang="en-US" dirty="0"/>
          </a:p>
        </p:txBody>
      </p:sp>
      <p:sp>
        <p:nvSpPr>
          <p:cNvPr id="4" name="Slide Number Placeholder 3"/>
          <p:cNvSpPr>
            <a:spLocks noGrp="1"/>
          </p:cNvSpPr>
          <p:nvPr>
            <p:ph type="sldNum" sz="quarter" idx="12"/>
          </p:nvPr>
        </p:nvSpPr>
        <p:spPr/>
        <p:txBody>
          <a:bodyPr/>
          <a:lstStyle/>
          <a:p>
            <a:fld id="{91BD7323-49BF-4C97-8773-5EC64C492009}" type="slidenum">
              <a:rPr lang="en-US" smtClean="0"/>
              <a:t>77</a:t>
            </a:fld>
            <a:endParaRPr lang="en-US"/>
          </a:p>
        </p:txBody>
      </p:sp>
    </p:spTree>
    <p:extLst>
      <p:ext uri="{BB962C8B-B14F-4D97-AF65-F5344CB8AC3E}">
        <p14:creationId xmlns:p14="http://schemas.microsoft.com/office/powerpoint/2010/main" val="419459855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1"/>
            <a:ext cx="8596668" cy="782197"/>
          </a:xfrm>
        </p:spPr>
        <p:txBody>
          <a:bodyPr/>
          <a:lstStyle/>
          <a:p>
            <a:r>
              <a:rPr lang="en-US" dirty="0" smtClean="0"/>
              <a:t>Discovery Task</a:t>
            </a:r>
            <a:endParaRPr lang="en-US" dirty="0"/>
          </a:p>
        </p:txBody>
      </p:sp>
      <p:sp>
        <p:nvSpPr>
          <p:cNvPr id="3" name="Text Placeholder 2"/>
          <p:cNvSpPr>
            <a:spLocks noGrp="1"/>
          </p:cNvSpPr>
          <p:nvPr>
            <p:ph type="body" sz="quarter" idx="13"/>
          </p:nvPr>
        </p:nvSpPr>
        <p:spPr>
          <a:xfrm>
            <a:off x="0" y="782198"/>
            <a:ext cx="12192000" cy="6075801"/>
          </a:xfrm>
        </p:spPr>
        <p:txBody>
          <a:bodyPr/>
          <a:lstStyle/>
          <a:p>
            <a:r>
              <a:rPr lang="en-US" sz="3200" dirty="0" smtClean="0"/>
              <a:t>The coding </a:t>
            </a:r>
            <a:r>
              <a:rPr lang="en-US" sz="3200" dirty="0"/>
              <a:t>and structure </a:t>
            </a:r>
            <a:r>
              <a:rPr lang="en-US" sz="3200" dirty="0" smtClean="0"/>
              <a:t>of the standards may </a:t>
            </a:r>
            <a:r>
              <a:rPr lang="en-US" sz="3200" dirty="0"/>
              <a:t>look similar; however, </a:t>
            </a:r>
            <a:r>
              <a:rPr lang="en-US" sz="3200" dirty="0" smtClean="0"/>
              <a:t>the writing teams made </a:t>
            </a:r>
            <a:r>
              <a:rPr lang="en-US" sz="3200" dirty="0"/>
              <a:t>significant revisions/additions</a:t>
            </a:r>
            <a:r>
              <a:rPr lang="en-US" sz="3200" dirty="0" smtClean="0"/>
              <a:t>.</a:t>
            </a:r>
          </a:p>
          <a:p>
            <a:r>
              <a:rPr lang="en-US" sz="3200" dirty="0" smtClean="0"/>
              <a:t>Let’s investigate:</a:t>
            </a:r>
          </a:p>
          <a:p>
            <a:pPr lvl="1"/>
            <a:r>
              <a:rPr lang="en-US" sz="2700" dirty="0" smtClean="0"/>
              <a:t>Select the Reading Literature strand for a specific grade-level (preferably the one being taught if you are a teacher participant).</a:t>
            </a:r>
          </a:p>
          <a:p>
            <a:pPr lvl="1"/>
            <a:r>
              <a:rPr lang="en-US" sz="2700" dirty="0" smtClean="0"/>
              <a:t>Examine the differences between the </a:t>
            </a:r>
            <a:r>
              <a:rPr lang="en-US" sz="2700" i="1" dirty="0" smtClean="0"/>
              <a:t>KAS for ELA </a:t>
            </a:r>
            <a:r>
              <a:rPr lang="en-US" sz="2700" dirty="0" smtClean="0"/>
              <a:t>and the </a:t>
            </a:r>
            <a:r>
              <a:rPr lang="en-US" sz="2700" i="1" dirty="0" smtClean="0"/>
              <a:t>KAS for Reading and Writing </a:t>
            </a:r>
            <a:r>
              <a:rPr lang="en-US" sz="2700" dirty="0" smtClean="0"/>
              <a:t>and note the instructional impacts of the new standards</a:t>
            </a:r>
            <a:r>
              <a:rPr lang="en-US" sz="2700" i="1" dirty="0" smtClean="0"/>
              <a:t>. </a:t>
            </a:r>
          </a:p>
          <a:p>
            <a:pPr lvl="2"/>
            <a:r>
              <a:rPr lang="en-US" sz="2300" dirty="0" smtClean="0"/>
              <a:t>Remember the multidimensionality view is helpful for highlighting the depth and rigor of the standard and for comparing/contrasting each dimension – content, comprehension and analysis – in both documents. </a:t>
            </a:r>
            <a:endParaRPr lang="en-US" sz="2300" i="1" dirty="0" smtClean="0"/>
          </a:p>
          <a:p>
            <a:pPr lvl="1"/>
            <a:r>
              <a:rPr lang="en-US" sz="2700" dirty="0" smtClean="0"/>
              <a:t>As time permits, continue your investigation for Reading Informational Text, Reading Foundational, etc.  </a:t>
            </a:r>
          </a:p>
          <a:p>
            <a:pPr marL="0" indent="0">
              <a:buNone/>
            </a:pPr>
            <a:endParaRPr lang="en-US" dirty="0"/>
          </a:p>
        </p:txBody>
      </p:sp>
      <p:sp>
        <p:nvSpPr>
          <p:cNvPr id="4" name="Slide Number Placeholder 3"/>
          <p:cNvSpPr>
            <a:spLocks noGrp="1"/>
          </p:cNvSpPr>
          <p:nvPr>
            <p:ph type="sldNum" sz="quarter" idx="12"/>
          </p:nvPr>
        </p:nvSpPr>
        <p:spPr/>
        <p:txBody>
          <a:bodyPr/>
          <a:lstStyle/>
          <a:p>
            <a:fld id="{91BD7323-49BF-4C97-8773-5EC64C492009}" type="slidenum">
              <a:rPr lang="en-US" smtClean="0"/>
              <a:t>78</a:t>
            </a:fld>
            <a:endParaRPr lang="en-US"/>
          </a:p>
        </p:txBody>
      </p:sp>
    </p:spTree>
    <p:extLst>
      <p:ext uri="{BB962C8B-B14F-4D97-AF65-F5344CB8AC3E}">
        <p14:creationId xmlns:p14="http://schemas.microsoft.com/office/powerpoint/2010/main" val="307409288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Grade 2 Comparison Example</a:t>
            </a:r>
            <a:endParaRPr lang="en-US" dirty="0"/>
          </a:p>
        </p:txBody>
      </p:sp>
      <p:sp>
        <p:nvSpPr>
          <p:cNvPr id="5" name="Text Placeholder 4"/>
          <p:cNvSpPr>
            <a:spLocks noGrp="1"/>
          </p:cNvSpPr>
          <p:nvPr>
            <p:ph type="body" idx="1"/>
          </p:nvPr>
        </p:nvSpPr>
        <p:spPr>
          <a:xfrm>
            <a:off x="1148164" y="1199486"/>
            <a:ext cx="4297800" cy="432362"/>
          </a:xfrm>
        </p:spPr>
        <p:txBody>
          <a:bodyPr/>
          <a:lstStyle/>
          <a:p>
            <a:r>
              <a:rPr lang="en-US" i="1" dirty="0" smtClean="0"/>
              <a:t>KAS for ELA</a:t>
            </a:r>
            <a:endParaRPr lang="en-US" i="1" dirty="0"/>
          </a:p>
        </p:txBody>
      </p:sp>
      <p:sp>
        <p:nvSpPr>
          <p:cNvPr id="6" name="Text Placeholder 5"/>
          <p:cNvSpPr>
            <a:spLocks noGrp="1"/>
          </p:cNvSpPr>
          <p:nvPr>
            <p:ph type="body" idx="2"/>
          </p:nvPr>
        </p:nvSpPr>
        <p:spPr>
          <a:xfrm>
            <a:off x="6590116" y="1295731"/>
            <a:ext cx="4297800" cy="432361"/>
          </a:xfrm>
        </p:spPr>
        <p:txBody>
          <a:bodyPr/>
          <a:lstStyle/>
          <a:p>
            <a:r>
              <a:rPr lang="en-US" i="1" dirty="0" smtClean="0"/>
              <a:t>KAS for Reading and Writing</a:t>
            </a:r>
            <a:endParaRPr lang="en-US" i="1" dirty="0"/>
          </a:p>
        </p:txBody>
      </p:sp>
      <p:sp>
        <p:nvSpPr>
          <p:cNvPr id="4" name="Slide Number Placeholder 3"/>
          <p:cNvSpPr>
            <a:spLocks noGrp="1"/>
          </p:cNvSpPr>
          <p:nvPr>
            <p:ph type="sldNum" idx="12"/>
          </p:nvPr>
        </p:nvSpPr>
        <p:spPr/>
        <p:txBody>
          <a:bodyPr/>
          <a:lstStyle/>
          <a:p>
            <a:fld id="{91BD7323-49BF-4C97-8773-5EC64C492009}" type="slidenum">
              <a:rPr lang="en-US" smtClean="0"/>
              <a:t>79</a:t>
            </a:fld>
            <a:endParaRPr lang="en-US"/>
          </a:p>
        </p:txBody>
      </p:sp>
      <p:sp>
        <p:nvSpPr>
          <p:cNvPr id="7" name="Text Placeholder 6"/>
          <p:cNvSpPr>
            <a:spLocks noGrp="1"/>
          </p:cNvSpPr>
          <p:nvPr>
            <p:ph type="body" idx="3"/>
          </p:nvPr>
        </p:nvSpPr>
        <p:spPr>
          <a:xfrm>
            <a:off x="0" y="1685581"/>
            <a:ext cx="5764696" cy="5172418"/>
          </a:xfrm>
        </p:spPr>
        <p:txBody>
          <a:bodyPr/>
          <a:lstStyle/>
          <a:p>
            <a:r>
              <a:rPr lang="en-US" sz="2400" b="1" dirty="0"/>
              <a:t>RL.2.2</a:t>
            </a:r>
            <a:r>
              <a:rPr lang="en-US" sz="2400" dirty="0"/>
              <a:t>: Recount stories, including fables and folktales from diverse cultures, and determine their central message, lesson, or moral</a:t>
            </a:r>
            <a:r>
              <a:rPr lang="en-US" sz="2400" dirty="0" smtClean="0"/>
              <a:t>.</a:t>
            </a:r>
          </a:p>
          <a:p>
            <a:r>
              <a:rPr lang="en-US" sz="2400" b="1" dirty="0" smtClean="0"/>
              <a:t>RL.2.5:</a:t>
            </a:r>
            <a:r>
              <a:rPr lang="en-US" sz="2400" dirty="0" smtClean="0"/>
              <a:t> Describe </a:t>
            </a:r>
            <a:r>
              <a:rPr lang="en-US" sz="2400" dirty="0"/>
              <a:t>the overall structure of a story, including describing how the beginning introduces the story and the ending concludes the action.</a:t>
            </a:r>
          </a:p>
        </p:txBody>
      </p:sp>
      <p:sp>
        <p:nvSpPr>
          <p:cNvPr id="8" name="Text Placeholder 7"/>
          <p:cNvSpPr>
            <a:spLocks noGrp="1"/>
          </p:cNvSpPr>
          <p:nvPr>
            <p:ph type="body" idx="4"/>
          </p:nvPr>
        </p:nvSpPr>
        <p:spPr>
          <a:xfrm>
            <a:off x="5764696" y="1685580"/>
            <a:ext cx="6427304" cy="5172419"/>
          </a:xfrm>
        </p:spPr>
        <p:txBody>
          <a:bodyPr/>
          <a:lstStyle/>
          <a:p>
            <a:r>
              <a:rPr lang="en-US" sz="2400" dirty="0" smtClean="0">
                <a:solidFill>
                  <a:srgbClr val="000000"/>
                </a:solidFill>
                <a:latin typeface="Calibri" panose="020F0502020204030204" pitchFamily="34" charset="0"/>
                <a:ea typeface="Calibri" panose="020F0502020204030204" pitchFamily="34" charset="0"/>
              </a:rPr>
              <a:t>RL.2.2: Identify </a:t>
            </a:r>
            <a:r>
              <a:rPr lang="en-US" sz="2400" b="1" dirty="0">
                <a:solidFill>
                  <a:srgbClr val="6F2F9F"/>
                </a:solidFill>
                <a:latin typeface="Calibri" panose="020F0502020204030204" pitchFamily="34" charset="0"/>
                <a:ea typeface="Calibri" panose="020F0502020204030204" pitchFamily="34" charset="0"/>
              </a:rPr>
              <a:t>implicit </a:t>
            </a:r>
            <a:r>
              <a:rPr lang="en-US" sz="2400" dirty="0">
                <a:solidFill>
                  <a:srgbClr val="000000"/>
                </a:solidFill>
                <a:latin typeface="Calibri" panose="020F0502020204030204" pitchFamily="34" charset="0"/>
                <a:ea typeface="Calibri" panose="020F0502020204030204" pitchFamily="34" charset="0"/>
              </a:rPr>
              <a:t>and </a:t>
            </a:r>
            <a:r>
              <a:rPr lang="en-US" sz="2400" i="1" dirty="0">
                <a:solidFill>
                  <a:srgbClr val="006500"/>
                </a:solidFill>
                <a:latin typeface="Calibri" panose="020F0502020204030204" pitchFamily="34" charset="0"/>
                <a:ea typeface="Calibri" panose="020F0502020204030204" pitchFamily="34" charset="0"/>
              </a:rPr>
              <a:t>explicit information from a summary </a:t>
            </a:r>
            <a:r>
              <a:rPr lang="en-US" sz="2400" b="1" dirty="0">
                <a:solidFill>
                  <a:srgbClr val="6F2F9F"/>
                </a:solidFill>
                <a:latin typeface="Calibri" panose="020F0502020204030204" pitchFamily="34" charset="0"/>
                <a:ea typeface="Calibri" panose="020F0502020204030204" pitchFamily="34" charset="0"/>
              </a:rPr>
              <a:t>to determine the </a:t>
            </a:r>
            <a:r>
              <a:rPr lang="en-US" sz="2400" dirty="0">
                <a:solidFill>
                  <a:srgbClr val="990000"/>
                </a:solidFill>
                <a:latin typeface="Calibri" panose="020F0502020204030204" pitchFamily="34" charset="0"/>
                <a:ea typeface="Calibri" panose="020F0502020204030204" pitchFamily="34" charset="0"/>
              </a:rPr>
              <a:t>AUTHOR’S MESSAGE, LESSON LEARNED AND/OR MORAL</a:t>
            </a:r>
            <a:r>
              <a:rPr lang="en-US" sz="2400" dirty="0">
                <a:solidFill>
                  <a:srgbClr val="000000"/>
                </a:solidFill>
                <a:latin typeface="Calibri" panose="020F0502020204030204" pitchFamily="34" charset="0"/>
                <a:ea typeface="Calibri" panose="020F0502020204030204" pitchFamily="34" charset="0"/>
              </a:rPr>
              <a:t>, including but not limited to </a:t>
            </a:r>
            <a:r>
              <a:rPr lang="en-US" sz="2400" dirty="0">
                <a:solidFill>
                  <a:srgbClr val="990000"/>
                </a:solidFill>
                <a:latin typeface="Calibri" panose="020F0502020204030204" pitchFamily="34" charset="0"/>
                <a:ea typeface="Calibri" panose="020F0502020204030204" pitchFamily="34" charset="0"/>
              </a:rPr>
              <a:t>FABLES AND FOLKTALES FROM DIVERSE CULTURES</a:t>
            </a:r>
            <a:r>
              <a:rPr lang="en-US" sz="2400" dirty="0">
                <a:solidFill>
                  <a:srgbClr val="000000"/>
                </a:solidFill>
                <a:latin typeface="Calibri" panose="020F0502020204030204" pitchFamily="34" charset="0"/>
                <a:ea typeface="Calibri" panose="020F0502020204030204" pitchFamily="34" charset="0"/>
              </a:rPr>
              <a:t>. </a:t>
            </a:r>
            <a:endParaRPr lang="en-US" sz="2400" dirty="0" smtClean="0">
              <a:solidFill>
                <a:srgbClr val="000000"/>
              </a:solidFill>
              <a:latin typeface="Calibri" panose="020F0502020204030204" pitchFamily="34" charset="0"/>
              <a:ea typeface="Calibri" panose="020F0502020204030204" pitchFamily="34" charset="0"/>
            </a:endParaRPr>
          </a:p>
          <a:p>
            <a:r>
              <a:rPr lang="en-US" sz="2400" b="1" dirty="0" smtClean="0">
                <a:solidFill>
                  <a:schemeClr val="tx1"/>
                </a:solidFill>
                <a:latin typeface="Calibri" panose="020F0502020204030204" pitchFamily="34" charset="0"/>
                <a:ea typeface="Calibri" panose="020F0502020204030204" pitchFamily="34" charset="0"/>
                <a:cs typeface="Calibri" panose="020F0502020204030204" pitchFamily="34" charset="0"/>
              </a:rPr>
              <a:t>RL.2.5: </a:t>
            </a:r>
            <a:r>
              <a:rPr lang="en-US" sz="2400" i="1" dirty="0" smtClean="0">
                <a:solidFill>
                  <a:srgbClr val="006500"/>
                </a:solidFill>
                <a:latin typeface="Calibri" panose="020F0502020204030204" pitchFamily="34" charset="0"/>
                <a:ea typeface="Calibri" panose="020F0502020204030204" pitchFamily="34" charset="0"/>
                <a:cs typeface="Calibri" panose="020F0502020204030204" pitchFamily="34" charset="0"/>
              </a:rPr>
              <a:t>Describe </a:t>
            </a:r>
            <a:r>
              <a:rPr lang="en-US" sz="2400" b="1" dirty="0">
                <a:solidFill>
                  <a:srgbClr val="6F2F9F"/>
                </a:solidFill>
                <a:latin typeface="Calibri" panose="020F0502020204030204" pitchFamily="34" charset="0"/>
                <a:ea typeface="Calibri" panose="020F0502020204030204" pitchFamily="34" charset="0"/>
                <a:cs typeface="Calibri" panose="020F0502020204030204" pitchFamily="34" charset="0"/>
              </a:rPr>
              <a:t>how parts of </a:t>
            </a:r>
            <a:r>
              <a:rPr lang="en-US" sz="2400" b="1" dirty="0" smtClean="0">
                <a:solidFill>
                  <a:srgbClr val="6F2F9F"/>
                </a:solidFill>
                <a:latin typeface="Calibri" panose="020F0502020204030204" pitchFamily="34" charset="0"/>
                <a:ea typeface="Calibri" panose="020F0502020204030204" pitchFamily="34" charset="0"/>
                <a:cs typeface="Calibri" panose="020F0502020204030204" pitchFamily="34" charset="0"/>
              </a:rPr>
              <a:t>the text </a:t>
            </a:r>
            <a:r>
              <a:rPr lang="en-US" sz="2400" b="1" dirty="0">
                <a:solidFill>
                  <a:srgbClr val="6F2F9F"/>
                </a:solidFill>
                <a:latin typeface="Calibri" panose="020F0502020204030204" pitchFamily="34" charset="0"/>
                <a:ea typeface="Calibri" panose="020F0502020204030204" pitchFamily="34" charset="0"/>
                <a:cs typeface="Calibri" panose="020F0502020204030204" pitchFamily="34" charset="0"/>
              </a:rPr>
              <a:t>contribute to </a:t>
            </a:r>
            <a:r>
              <a:rPr lang="en-US" sz="2400" i="1" dirty="0">
                <a:solidFill>
                  <a:srgbClr val="006500"/>
                </a:solidFill>
                <a:latin typeface="Calibri" panose="020F0502020204030204" pitchFamily="34" charset="0"/>
                <a:ea typeface="Calibri" panose="020F0502020204030204" pitchFamily="34" charset="0"/>
                <a:cs typeface="Calibri" panose="020F0502020204030204" pitchFamily="34" charset="0"/>
              </a:rPr>
              <a:t>the overall </a:t>
            </a:r>
            <a:r>
              <a:rPr lang="en-US" sz="2400" dirty="0">
                <a:solidFill>
                  <a:srgbClr val="990000"/>
                </a:solidFill>
                <a:latin typeface="Calibri" panose="020F0502020204030204" pitchFamily="34" charset="0"/>
                <a:ea typeface="Calibri" panose="020F0502020204030204" pitchFamily="34" charset="0"/>
                <a:cs typeface="Calibri" panose="020F0502020204030204" pitchFamily="34" charset="0"/>
              </a:rPr>
              <a:t>STRUCTURE OF POEMS, STORIES AND DRAMAS</a:t>
            </a:r>
            <a:r>
              <a:rPr lang="en-US" sz="2400" dirty="0">
                <a:latin typeface="Calibri" panose="020F0502020204030204" pitchFamily="34" charset="0"/>
                <a:ea typeface="Calibri" panose="020F0502020204030204" pitchFamily="34" charset="0"/>
                <a:cs typeface="Calibri" panose="020F0502020204030204" pitchFamily="34" charset="0"/>
              </a:rPr>
              <a:t>,</a:t>
            </a:r>
            <a:r>
              <a:rPr lang="en-US" sz="2400" dirty="0">
                <a:solidFill>
                  <a:srgbClr val="FF9932"/>
                </a:solidFill>
                <a:latin typeface="Calibri" panose="020F0502020204030204" pitchFamily="34" charset="0"/>
                <a:ea typeface="Calibri" panose="020F0502020204030204" pitchFamily="34" charset="0"/>
                <a:cs typeface="Calibri" panose="020F0502020204030204" pitchFamily="34" charset="0"/>
              </a:rPr>
              <a:t> </a:t>
            </a: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including but not limited to </a:t>
            </a:r>
            <a:r>
              <a:rPr lang="en-US" sz="2400" dirty="0">
                <a:solidFill>
                  <a:srgbClr val="990000"/>
                </a:solidFill>
                <a:latin typeface="Calibri" panose="020F0502020204030204" pitchFamily="34" charset="0"/>
                <a:ea typeface="Calibri" panose="020F0502020204030204" pitchFamily="34" charset="0"/>
                <a:cs typeface="Calibri" panose="020F0502020204030204" pitchFamily="34" charset="0"/>
              </a:rPr>
              <a:t>LINEAR, NONLINEAR AND CIRCULAR STRUCTURES</a:t>
            </a:r>
            <a:r>
              <a:rPr lang="en-US" sz="2400" dirty="0">
                <a:latin typeface="Calibri" panose="020F0502020204030204" pitchFamily="34" charset="0"/>
                <a:ea typeface="Calibri" panose="020F0502020204030204" pitchFamily="34" charset="0"/>
                <a:cs typeface="Calibri" panose="020F0502020204030204" pitchFamily="34" charset="0"/>
              </a:rPr>
              <a:t>. </a:t>
            </a:r>
            <a:endParaRPr lang="en-US" sz="2400" dirty="0" smtClean="0">
              <a:latin typeface="Calibri" panose="020F0502020204030204" pitchFamily="34" charset="0"/>
              <a:ea typeface="Calibri" panose="020F0502020204030204" pitchFamily="34" charset="0"/>
              <a:cs typeface="Calibri" panose="020F0502020204030204" pitchFamily="34" charset="0"/>
            </a:endParaRPr>
          </a:p>
          <a:p>
            <a:pPr marL="0" indent="0">
              <a:lnSpc>
                <a:spcPct val="107000"/>
              </a:lnSpc>
              <a:spcBef>
                <a:spcPts val="0"/>
              </a:spcBef>
              <a:spcAft>
                <a:spcPts val="800"/>
              </a:spcAft>
              <a:buNone/>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400" dirty="0"/>
          </a:p>
        </p:txBody>
      </p:sp>
    </p:spTree>
    <p:extLst>
      <p:ext uri="{BB962C8B-B14F-4D97-AF65-F5344CB8AC3E}">
        <p14:creationId xmlns:p14="http://schemas.microsoft.com/office/powerpoint/2010/main" val="34258340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812120"/>
          </a:xfrm>
        </p:spPr>
        <p:txBody>
          <a:bodyPr/>
          <a:lstStyle/>
          <a:p>
            <a:r>
              <a:rPr lang="en-US" dirty="0" smtClean="0"/>
              <a:t>Coming Up</a:t>
            </a:r>
            <a:endParaRPr lang="en-US" dirty="0"/>
          </a:p>
        </p:txBody>
      </p:sp>
      <p:sp>
        <p:nvSpPr>
          <p:cNvPr id="4" name="Slide Number Placeholder 3"/>
          <p:cNvSpPr>
            <a:spLocks noGrp="1"/>
          </p:cNvSpPr>
          <p:nvPr>
            <p:ph type="sldNum" sz="quarter" idx="12"/>
          </p:nvPr>
        </p:nvSpPr>
        <p:spPr/>
        <p:txBody>
          <a:bodyPr/>
          <a:lstStyle/>
          <a:p>
            <a:fld id="{91BD7323-49BF-4C97-8773-5EC64C492009}" type="slidenum">
              <a:rPr lang="en-US" smtClean="0"/>
              <a:t>8</a:t>
            </a:fld>
            <a:endParaRPr lang="en-US"/>
          </a:p>
        </p:txBody>
      </p:sp>
      <p:sp>
        <p:nvSpPr>
          <p:cNvPr id="5" name="Rectangle 1"/>
          <p:cNvSpPr>
            <a:spLocks noGrp="1" noChangeArrowheads="1"/>
          </p:cNvSpPr>
          <p:nvPr>
            <p:ph type="body" sz="quarter" idx="13"/>
          </p:nvPr>
        </p:nvSpPr>
        <p:spPr bwMode="auto">
          <a:xfrm>
            <a:off x="0" y="1423347"/>
            <a:ext cx="10199077" cy="560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lvl1pPr indent="381000"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buFont typeface="Arial" panose="020B0604020202020204" pitchFamily="34" charset="0"/>
              <a:buChar char="•"/>
            </a:pPr>
            <a:r>
              <a:rPr lang="en-US" sz="2800" dirty="0"/>
              <a:t>Section 1B:  Understanding the </a:t>
            </a:r>
            <a:r>
              <a:rPr lang="en-US" sz="2800" dirty="0" smtClean="0"/>
              <a:t>Architecture</a:t>
            </a:r>
          </a:p>
          <a:p>
            <a:pPr indent="0">
              <a:buNone/>
            </a:pPr>
            <a:endParaRPr lang="en-US" sz="2800" dirty="0" smtClean="0"/>
          </a:p>
          <a:p>
            <a:pPr>
              <a:buFont typeface="Arial" panose="020B0604020202020204" pitchFamily="34" charset="0"/>
              <a:buChar char="•"/>
            </a:pPr>
            <a:r>
              <a:rPr lang="en-US" sz="2800" dirty="0" smtClean="0"/>
              <a:t>Section </a:t>
            </a:r>
            <a:r>
              <a:rPr lang="en-US" sz="2800" dirty="0"/>
              <a:t>1C:  Deeper Dive into the </a:t>
            </a:r>
            <a:r>
              <a:rPr lang="en-US" sz="2800" dirty="0" smtClean="0"/>
              <a:t>Interdisciplinary 	</a:t>
            </a:r>
          </a:p>
          <a:p>
            <a:pPr indent="0">
              <a:buNone/>
            </a:pPr>
            <a:r>
              <a:rPr lang="en-US" sz="2800" dirty="0" smtClean="0"/>
              <a:t>			  Literacy Practices</a:t>
            </a:r>
          </a:p>
          <a:p>
            <a:pPr indent="0">
              <a:buNone/>
            </a:pPr>
            <a:endParaRPr lang="en-US" sz="2800" dirty="0"/>
          </a:p>
          <a:p>
            <a:pPr>
              <a:buFont typeface="Arial" panose="020B0604020202020204" pitchFamily="34" charset="0"/>
              <a:buChar char="•"/>
            </a:pPr>
            <a:r>
              <a:rPr lang="en-US" sz="2800" dirty="0"/>
              <a:t>Section 1D:  </a:t>
            </a:r>
            <a:r>
              <a:rPr lang="en-US" sz="2800" dirty="0" smtClean="0"/>
              <a:t>Spotlight: Unpacking Multidimensionality</a:t>
            </a:r>
          </a:p>
          <a:p>
            <a:pPr>
              <a:buFont typeface="Arial" panose="020B0604020202020204" pitchFamily="34" charset="0"/>
              <a:buChar char="•"/>
            </a:pPr>
            <a:endParaRPr lang="en-US" sz="2800" dirty="0"/>
          </a:p>
          <a:p>
            <a:pPr>
              <a:buFont typeface="Arial" panose="020B0604020202020204" pitchFamily="34" charset="0"/>
              <a:buChar char="•"/>
            </a:pPr>
            <a:r>
              <a:rPr lang="en-US" sz="2800" dirty="0" smtClean="0"/>
              <a:t>Section </a:t>
            </a:r>
            <a:r>
              <a:rPr lang="en-US" sz="2800" dirty="0"/>
              <a:t>1E:  Spotlight: Early Literacy</a:t>
            </a:r>
          </a:p>
          <a:p>
            <a:pPr>
              <a:buFont typeface="Arial" panose="020B0604020202020204" pitchFamily="34" charset="0"/>
              <a:buChar char="•"/>
            </a:pPr>
            <a:endParaRPr lang="en-US" sz="2800" dirty="0" smtClean="0"/>
          </a:p>
          <a:p>
            <a:pPr>
              <a:buFont typeface="Arial" panose="020B0604020202020204" pitchFamily="34" charset="0"/>
              <a:buChar char="•"/>
            </a:pPr>
            <a:r>
              <a:rPr lang="en-US" sz="2800" dirty="0" smtClean="0"/>
              <a:t>Section </a:t>
            </a:r>
            <a:r>
              <a:rPr lang="en-US" sz="2800" dirty="0"/>
              <a:t>1F:  Additional Instructional Implications</a:t>
            </a:r>
          </a:p>
          <a:p>
            <a:pPr>
              <a:buFont typeface="Arial" panose="020B0604020202020204" pitchFamily="34" charset="0"/>
              <a:buChar char="•"/>
            </a:pPr>
            <a:endParaRPr lang="en-US" sz="2800" dirty="0" smtClean="0"/>
          </a:p>
          <a:p>
            <a:pPr>
              <a:buFont typeface="Arial" panose="020B0604020202020204" pitchFamily="34" charset="0"/>
              <a:buChar char="•"/>
            </a:pPr>
            <a:r>
              <a:rPr lang="en-US" sz="2800" dirty="0" smtClean="0"/>
              <a:t>Section </a:t>
            </a:r>
            <a:r>
              <a:rPr lang="en-US" sz="2800" dirty="0"/>
              <a:t>1G:  Wrap up of Module 1 &amp;</a:t>
            </a:r>
            <a:r>
              <a:rPr lang="en-US" sz="2800" dirty="0" smtClean="0"/>
              <a:t> Next Steps</a:t>
            </a:r>
            <a:endParaRPr kumimoji="0" lang="en-US" altLang="en-US" sz="2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chemeClr val="tx1"/>
                </a:solidFill>
                <a:effectLst/>
              </a:rPr>
              <a:t/>
            </a:r>
            <a:br>
              <a:rPr kumimoji="0" lang="en-US" altLang="en-US" sz="1000" b="0" i="0" u="none" strike="noStrike" cap="none" normalizeH="0" baseline="0" dirty="0" smtClean="0">
                <a:ln>
                  <a:noFill/>
                </a:ln>
                <a:solidFill>
                  <a:schemeClr val="tx1"/>
                </a:solidFill>
                <a:effectLst/>
              </a:rPr>
            </a:b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118174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Reflection</a:t>
            </a:r>
            <a:endParaRPr lang="en-US" dirty="0"/>
          </a:p>
        </p:txBody>
      </p:sp>
      <p:sp>
        <p:nvSpPr>
          <p:cNvPr id="3" name="Text Placeholder 2"/>
          <p:cNvSpPr>
            <a:spLocks noGrp="1"/>
          </p:cNvSpPr>
          <p:nvPr>
            <p:ph type="body" sz="quarter" idx="13"/>
          </p:nvPr>
        </p:nvSpPr>
        <p:spPr>
          <a:xfrm>
            <a:off x="555786" y="1156771"/>
            <a:ext cx="9188715" cy="5518004"/>
          </a:xfrm>
        </p:spPr>
        <p:txBody>
          <a:bodyPr/>
          <a:lstStyle/>
          <a:p>
            <a:r>
              <a:rPr lang="en-US" dirty="0" smtClean="0"/>
              <a:t>What did you notice in your initial comparisons?</a:t>
            </a:r>
          </a:p>
          <a:p>
            <a:r>
              <a:rPr lang="en-US" dirty="0" smtClean="0"/>
              <a:t>How will the revisions benefit students?</a:t>
            </a:r>
          </a:p>
          <a:p>
            <a:r>
              <a:rPr lang="en-US" dirty="0" smtClean="0"/>
              <a:t>What are some instructional implications of the standards revisions? In other words, how will the new standards impact instruction and student learning experiences?</a:t>
            </a:r>
          </a:p>
          <a:p>
            <a:r>
              <a:rPr lang="en-US" dirty="0" smtClean="0"/>
              <a:t>What questions do you have?</a:t>
            </a:r>
            <a:endParaRPr lang="en-US" dirty="0"/>
          </a:p>
        </p:txBody>
      </p:sp>
      <p:sp>
        <p:nvSpPr>
          <p:cNvPr id="4" name="Slide Number Placeholder 3"/>
          <p:cNvSpPr>
            <a:spLocks noGrp="1"/>
          </p:cNvSpPr>
          <p:nvPr>
            <p:ph type="sldNum" sz="quarter" idx="12"/>
          </p:nvPr>
        </p:nvSpPr>
        <p:spPr/>
        <p:txBody>
          <a:bodyPr/>
          <a:lstStyle/>
          <a:p>
            <a:fld id="{91BD7323-49BF-4C97-8773-5EC64C492009}" type="slidenum">
              <a:rPr lang="en-US" smtClean="0"/>
              <a:t>80</a:t>
            </a:fld>
            <a:endParaRPr lang="en-US"/>
          </a:p>
        </p:txBody>
      </p:sp>
    </p:spTree>
    <p:extLst>
      <p:ext uri="{BB962C8B-B14F-4D97-AF65-F5344CB8AC3E}">
        <p14:creationId xmlns:p14="http://schemas.microsoft.com/office/powerpoint/2010/main" val="415018383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812120"/>
          </a:xfrm>
        </p:spPr>
        <p:txBody>
          <a:bodyPr/>
          <a:lstStyle/>
          <a:p>
            <a:r>
              <a:rPr lang="en-US" dirty="0" smtClean="0"/>
              <a:t>Coming Up</a:t>
            </a:r>
            <a:endParaRPr lang="en-US" dirty="0"/>
          </a:p>
        </p:txBody>
      </p:sp>
      <p:sp>
        <p:nvSpPr>
          <p:cNvPr id="4" name="Slide Number Placeholder 3"/>
          <p:cNvSpPr>
            <a:spLocks noGrp="1"/>
          </p:cNvSpPr>
          <p:nvPr>
            <p:ph type="sldNum" sz="quarter" idx="12"/>
          </p:nvPr>
        </p:nvSpPr>
        <p:spPr/>
        <p:txBody>
          <a:bodyPr/>
          <a:lstStyle/>
          <a:p>
            <a:fld id="{91BD7323-49BF-4C97-8773-5EC64C492009}" type="slidenum">
              <a:rPr lang="en-US" smtClean="0"/>
              <a:t>81</a:t>
            </a:fld>
            <a:endParaRPr lang="en-US"/>
          </a:p>
        </p:txBody>
      </p:sp>
      <p:sp>
        <p:nvSpPr>
          <p:cNvPr id="5" name="Rectangle 1"/>
          <p:cNvSpPr>
            <a:spLocks noGrp="1" noChangeArrowheads="1"/>
          </p:cNvSpPr>
          <p:nvPr>
            <p:ph type="body" sz="quarter" idx="13"/>
          </p:nvPr>
        </p:nvSpPr>
        <p:spPr bwMode="auto">
          <a:xfrm>
            <a:off x="0" y="2059037"/>
            <a:ext cx="107823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lvl1pPr indent="381000"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indent="0">
              <a:buNone/>
            </a:pPr>
            <a:endParaRPr lang="en-US" sz="3000" dirty="0" smtClean="0"/>
          </a:p>
          <a:p>
            <a:pPr>
              <a:buFont typeface="Arial" panose="020B0604020202020204" pitchFamily="34" charset="0"/>
              <a:buChar char="•"/>
            </a:pPr>
            <a:r>
              <a:rPr lang="en-US" sz="3300" dirty="0" smtClean="0"/>
              <a:t>Section </a:t>
            </a:r>
            <a:r>
              <a:rPr lang="en-US" sz="3300" dirty="0"/>
              <a:t>1F:  Additional Instructional Implications</a:t>
            </a:r>
          </a:p>
          <a:p>
            <a:pPr>
              <a:buFont typeface="Arial" panose="020B0604020202020204" pitchFamily="34" charset="0"/>
              <a:buChar char="•"/>
            </a:pPr>
            <a:endParaRPr lang="en-US" sz="3300" dirty="0" smtClean="0"/>
          </a:p>
          <a:p>
            <a:pPr>
              <a:buFont typeface="Arial" panose="020B0604020202020204" pitchFamily="34" charset="0"/>
              <a:buChar char="•"/>
            </a:pPr>
            <a:r>
              <a:rPr lang="en-US" sz="3300" dirty="0" smtClean="0"/>
              <a:t>Section </a:t>
            </a:r>
            <a:r>
              <a:rPr lang="en-US" sz="3300" dirty="0"/>
              <a:t>1G:  </a:t>
            </a:r>
            <a:r>
              <a:rPr lang="en-US" sz="3300" dirty="0" smtClean="0"/>
              <a:t>Wrap up of Module 1 &amp; Next Steps</a:t>
            </a:r>
            <a:r>
              <a:rPr kumimoji="0" lang="en-US" altLang="en-US" sz="3400" b="0" i="0" u="none" strike="noStrike" cap="none" normalizeH="0" baseline="0" dirty="0" smtClean="0">
                <a:ln>
                  <a:noFill/>
                </a:ln>
                <a:solidFill>
                  <a:schemeClr val="tx1"/>
                </a:solidFill>
                <a:effectLst/>
              </a:rPr>
              <a:t/>
            </a:r>
            <a:br>
              <a:rPr kumimoji="0" lang="en-US" altLang="en-US" sz="3400" b="0" i="0" u="none" strike="noStrike" cap="none" normalizeH="0" baseline="0" dirty="0" smtClean="0">
                <a:ln>
                  <a:noFill/>
                </a:ln>
                <a:solidFill>
                  <a:schemeClr val="tx1"/>
                </a:solidFill>
                <a:effectLst/>
              </a:rPr>
            </a:br>
            <a:endParaRPr kumimoji="0" lang="en-US" altLang="en-US" sz="3400"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146979576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End Slide Section E</a:t>
            </a:r>
            <a:endParaRPr lang="en-US" dirty="0"/>
          </a:p>
        </p:txBody>
      </p:sp>
      <p:sp>
        <p:nvSpPr>
          <p:cNvPr id="4" name="Slide Number Placeholder 3"/>
          <p:cNvSpPr>
            <a:spLocks noGrp="1"/>
          </p:cNvSpPr>
          <p:nvPr>
            <p:ph type="sldNum" idx="12"/>
          </p:nvPr>
        </p:nvSpPr>
        <p:spPr/>
        <p:txBody>
          <a:bodyPr/>
          <a:lstStyle/>
          <a:p>
            <a:fld id="{91BD7323-49BF-4C97-8773-5EC64C492009}" type="slidenum">
              <a:rPr lang="en-US" smtClean="0"/>
              <a:t>82</a:t>
            </a:fld>
            <a:endParaRPr lang="en-US"/>
          </a:p>
        </p:txBody>
      </p:sp>
      <p:sp>
        <p:nvSpPr>
          <p:cNvPr id="3" name="Text Placeholder 2" hidden="1"/>
          <p:cNvSpPr>
            <a:spLocks noGrp="1"/>
          </p:cNvSpPr>
          <p:nvPr>
            <p:ph type="body" idx="1"/>
          </p:nvPr>
        </p:nvSpPr>
        <p:spPr/>
        <p:txBody>
          <a:bodyPr/>
          <a:lstStyle/>
          <a:p>
            <a:endParaRPr lang="en-US"/>
          </a:p>
        </p:txBody>
      </p:sp>
      <p:pic>
        <p:nvPicPr>
          <p:cNvPr id="1026" name="Picture 2" descr="https://lh4.googleusercontent.com/T8N5UyWlK58lPsBXK5Ci3fgKI2IWUH4Xyan81_udqmjFnbuQnw70kT3wyUX2htf--vKACthcVzMdpO1COcAddj2uCAZ27am6qbhV3OF8VTIaEqlg74rsKYihBSkozXEXYEhNU5uvf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0766" y="0"/>
            <a:ext cx="2061234" cy="20612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34673" y="0"/>
            <a:ext cx="9844214" cy="6370975"/>
          </a:xfrm>
          <a:prstGeom prst="rect">
            <a:avLst/>
          </a:prstGeom>
        </p:spPr>
        <p:txBody>
          <a:bodyPr wrap="square">
            <a:spAutoFit/>
          </a:bodyPr>
          <a:lstStyle/>
          <a:p>
            <a:r>
              <a:rPr lang="en-US" sz="2400" dirty="0">
                <a:solidFill>
                  <a:srgbClr val="333333"/>
                </a:solidFill>
                <a:latin typeface="&amp;quot"/>
              </a:rPr>
              <a:t>Stop here if you are completing Module 1: Section 1E: Spotlight: Early </a:t>
            </a:r>
            <a:r>
              <a:rPr lang="en-US" sz="2400" dirty="0" smtClean="0">
                <a:solidFill>
                  <a:srgbClr val="333333"/>
                </a:solidFill>
                <a:latin typeface="&amp;quot"/>
              </a:rPr>
              <a:t>Literacy </a:t>
            </a:r>
            <a:r>
              <a:rPr lang="en-US" sz="2400" b="1" dirty="0" smtClean="0">
                <a:solidFill>
                  <a:srgbClr val="333333"/>
                </a:solidFill>
                <a:latin typeface="&amp;quot"/>
              </a:rPr>
              <a:t>only</a:t>
            </a:r>
            <a:r>
              <a:rPr lang="en-US" sz="2400" dirty="0">
                <a:solidFill>
                  <a:srgbClr val="333333"/>
                </a:solidFill>
                <a:latin typeface="&amp;quot"/>
              </a:rPr>
              <a:t>.  </a:t>
            </a:r>
            <a:endParaRPr lang="en-US" sz="2400" dirty="0" smtClean="0">
              <a:solidFill>
                <a:srgbClr val="333333"/>
              </a:solidFill>
              <a:latin typeface="&amp;quot"/>
            </a:endParaRPr>
          </a:p>
          <a:p>
            <a:endParaRPr lang="en-US" sz="2400" dirty="0">
              <a:solidFill>
                <a:srgbClr val="333333"/>
              </a:solidFill>
              <a:latin typeface="&amp;quot"/>
            </a:endParaRPr>
          </a:p>
          <a:p>
            <a:r>
              <a:rPr lang="en-US" sz="2400" dirty="0" smtClean="0"/>
              <a:t>The </a:t>
            </a:r>
            <a:r>
              <a:rPr lang="en-US" sz="2400" dirty="0"/>
              <a:t>KDE needs your feedback on the effectiveness of this module, the learning platform and how the consultants may best support you as you take the next steps in the implementation process. Feedback from </a:t>
            </a:r>
            <a:r>
              <a:rPr lang="en-US" sz="2400" dirty="0" smtClean="0"/>
              <a:t>the </a:t>
            </a:r>
            <a:r>
              <a:rPr lang="en-US" sz="2400" dirty="0"/>
              <a:t>surveys will be used by the KDE to plan and prepare future professional learning.</a:t>
            </a:r>
          </a:p>
          <a:p>
            <a:endParaRPr lang="en-US" sz="2400" dirty="0"/>
          </a:p>
          <a:p>
            <a:r>
              <a:rPr lang="en-US" sz="2400" dirty="0"/>
              <a:t>Teacher survey:</a:t>
            </a:r>
          </a:p>
          <a:p>
            <a:r>
              <a:rPr lang="en-US" sz="2400" dirty="0">
                <a:hlinkClick r:id="rId3"/>
              </a:rPr>
              <a:t>https://www.surveymonkey.com/r/WNNY92C</a:t>
            </a:r>
            <a:endParaRPr lang="en-US" sz="2400" dirty="0"/>
          </a:p>
          <a:p>
            <a:r>
              <a:rPr lang="en-US" sz="2400" dirty="0"/>
              <a:t>School/District Leader survey: </a:t>
            </a:r>
            <a:endParaRPr lang="en-US" sz="2400" dirty="0">
              <a:solidFill>
                <a:srgbClr val="333333"/>
              </a:solidFill>
              <a:latin typeface="&amp;quot"/>
            </a:endParaRPr>
          </a:p>
          <a:p>
            <a:r>
              <a:rPr lang="en-US" sz="2400" dirty="0">
                <a:solidFill>
                  <a:srgbClr val="333333"/>
                </a:solidFill>
                <a:latin typeface="&amp;quot"/>
                <a:hlinkClick r:id="rId4"/>
              </a:rPr>
              <a:t>https://www.surveymonkey.com/r/W3CDLQH</a:t>
            </a:r>
            <a:endParaRPr lang="en-US" sz="2400" dirty="0">
              <a:solidFill>
                <a:srgbClr val="333333"/>
              </a:solidFill>
              <a:latin typeface="&amp;quot"/>
            </a:endParaRPr>
          </a:p>
          <a:p>
            <a:endParaRPr lang="en-US" sz="2400" dirty="0">
              <a:solidFill>
                <a:srgbClr val="333333"/>
              </a:solidFill>
              <a:latin typeface="&amp;quot"/>
            </a:endParaRPr>
          </a:p>
          <a:p>
            <a:r>
              <a:rPr lang="en-US" sz="2400" dirty="0" smtClean="0">
                <a:solidFill>
                  <a:srgbClr val="333333"/>
                </a:solidFill>
                <a:latin typeface="&amp;quot"/>
              </a:rPr>
              <a:t>If </a:t>
            </a:r>
            <a:r>
              <a:rPr lang="en-US" sz="2400" dirty="0" smtClean="0">
                <a:solidFill>
                  <a:srgbClr val="333333"/>
                </a:solidFill>
                <a:latin typeface="&amp;quot"/>
              </a:rPr>
              <a:t>you would like to </a:t>
            </a:r>
            <a:r>
              <a:rPr lang="en-US" sz="2400" dirty="0">
                <a:solidFill>
                  <a:srgbClr val="333333"/>
                </a:solidFill>
                <a:latin typeface="&amp;quot"/>
              </a:rPr>
              <a:t>complete another section of Module 1 at this time, continue onto the next slide to begin facilitating Module 1</a:t>
            </a:r>
            <a:r>
              <a:rPr lang="en-US" sz="2400" dirty="0" smtClean="0">
                <a:solidFill>
                  <a:srgbClr val="333333"/>
                </a:solidFill>
                <a:latin typeface="&amp;quot"/>
              </a:rPr>
              <a:t>: Section 1F: Additional Instructional Implications.</a:t>
            </a:r>
            <a:endParaRPr lang="en-US" sz="2400" dirty="0">
              <a:latin typeface="Times New Roman" panose="02020603050405020304" pitchFamily="18" charset="0"/>
            </a:endParaRPr>
          </a:p>
        </p:txBody>
      </p:sp>
    </p:spTree>
    <p:extLst>
      <p:ext uri="{BB962C8B-B14F-4D97-AF65-F5344CB8AC3E}">
        <p14:creationId xmlns:p14="http://schemas.microsoft.com/office/powerpoint/2010/main" val="297592125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a:spLocks noGrp="1"/>
          </p:cNvSpPr>
          <p:nvPr>
            <p:ph type="ctrTitle"/>
          </p:nvPr>
        </p:nvSpPr>
        <p:spPr>
          <a:xfrm>
            <a:off x="485401" y="640080"/>
            <a:ext cx="9228600" cy="3035808"/>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72B62"/>
              </a:buClr>
              <a:buSzPts val="4800"/>
              <a:buFont typeface="Georgia"/>
              <a:buNone/>
            </a:pPr>
            <a:r>
              <a:rPr lang="en-US" sz="4000" dirty="0" smtClean="0"/>
              <a:t>Getting to Know the </a:t>
            </a:r>
            <a:br>
              <a:rPr lang="en-US" sz="4000" dirty="0" smtClean="0"/>
            </a:br>
            <a:r>
              <a:rPr lang="en-US" sz="4000" i="1" dirty="0" smtClean="0"/>
              <a:t>Kentucky Academic Standards for Reading and Writing</a:t>
            </a:r>
            <a:r>
              <a:rPr lang="en-US" sz="4000" dirty="0" smtClean="0"/>
              <a:t/>
            </a:r>
            <a:br>
              <a:rPr lang="en-US" sz="4000" dirty="0" smtClean="0"/>
            </a:br>
            <a:endParaRPr sz="4000" b="0" i="0" u="none" strike="noStrike" cap="none" dirty="0">
              <a:solidFill>
                <a:srgbClr val="072B62"/>
              </a:solidFill>
              <a:latin typeface="Georgia"/>
              <a:ea typeface="Georgia"/>
              <a:cs typeface="Georgia"/>
              <a:sym typeface="Georgia"/>
            </a:endParaRPr>
          </a:p>
        </p:txBody>
      </p:sp>
      <p:sp>
        <p:nvSpPr>
          <p:cNvPr id="341" name="Shape 341"/>
          <p:cNvSpPr txBox="1">
            <a:spLocks noGrp="1"/>
          </p:cNvSpPr>
          <p:nvPr>
            <p:ph type="subTitle" idx="1"/>
          </p:nvPr>
        </p:nvSpPr>
        <p:spPr>
          <a:xfrm>
            <a:off x="485402" y="4169663"/>
            <a:ext cx="8978088" cy="1371821"/>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D2BD24"/>
              </a:buClr>
              <a:buSzPts val="2800"/>
              <a:buFont typeface="Noto Sans Symbols"/>
              <a:buNone/>
            </a:pPr>
            <a:r>
              <a:rPr lang="en-US" sz="3600" b="0" i="0" u="none" strike="noStrike" cap="none" dirty="0" smtClean="0">
                <a:solidFill>
                  <a:srgbClr val="7F7F7F"/>
                </a:solidFill>
                <a:latin typeface="Georgia" panose="02040502050405020303" pitchFamily="18" charset="0"/>
                <a:sym typeface="Source Sans Pro"/>
              </a:rPr>
              <a:t>Module 1: Section 1F</a:t>
            </a:r>
            <a:endParaRPr lang="en-US" sz="3600" dirty="0">
              <a:latin typeface="Georgia" panose="02040502050405020303" pitchFamily="18" charset="0"/>
            </a:endParaRPr>
          </a:p>
          <a:p>
            <a:pPr marL="0" marR="0" lvl="0" indent="0" rtl="0">
              <a:lnSpc>
                <a:spcPct val="100000"/>
              </a:lnSpc>
              <a:spcBef>
                <a:spcPts val="0"/>
              </a:spcBef>
              <a:spcAft>
                <a:spcPts val="0"/>
              </a:spcAft>
              <a:buClr>
                <a:srgbClr val="D2BD24"/>
              </a:buClr>
              <a:buSzPts val="2800"/>
              <a:buFont typeface="Noto Sans Symbols"/>
              <a:buNone/>
            </a:pPr>
            <a:r>
              <a:rPr lang="en-US" sz="3600" b="0" i="0" u="none" strike="noStrike" cap="none" dirty="0" smtClean="0">
                <a:solidFill>
                  <a:srgbClr val="7F7F7F"/>
                </a:solidFill>
                <a:latin typeface="Georgia" panose="02040502050405020303" pitchFamily="18" charset="0"/>
                <a:sym typeface="Source Sans Pro"/>
              </a:rPr>
              <a:t>Additional Instructional Implications</a:t>
            </a:r>
          </a:p>
          <a:p>
            <a:pPr marL="0" marR="0" lvl="0" indent="0" rtl="0">
              <a:lnSpc>
                <a:spcPct val="100000"/>
              </a:lnSpc>
              <a:spcBef>
                <a:spcPts val="0"/>
              </a:spcBef>
              <a:spcAft>
                <a:spcPts val="0"/>
              </a:spcAft>
              <a:buClr>
                <a:srgbClr val="D2BD24"/>
              </a:buClr>
              <a:buSzPts val="2800"/>
              <a:buFont typeface="Noto Sans Symbols"/>
              <a:buNone/>
            </a:pPr>
            <a:endParaRPr sz="4000" b="0" i="0" u="none" strike="noStrike" cap="none" dirty="0">
              <a:solidFill>
                <a:srgbClr val="7F7F7F"/>
              </a:solidFill>
              <a:latin typeface="Georgia" panose="02040502050405020303" pitchFamily="18" charset="0"/>
              <a:sym typeface="Source Sans Pro"/>
            </a:endParaRPr>
          </a:p>
        </p:txBody>
      </p:sp>
    </p:spTree>
    <p:extLst>
      <p:ext uri="{BB962C8B-B14F-4D97-AF65-F5344CB8AC3E}">
        <p14:creationId xmlns:p14="http://schemas.microsoft.com/office/powerpoint/2010/main" val="386675845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Norms</a:t>
            </a:r>
            <a:endParaRPr lang="en-US" dirty="0"/>
          </a:p>
        </p:txBody>
      </p:sp>
      <p:sp>
        <p:nvSpPr>
          <p:cNvPr id="3" name="Text Placeholder 2"/>
          <p:cNvSpPr>
            <a:spLocks noGrp="1"/>
          </p:cNvSpPr>
          <p:nvPr>
            <p:ph type="body" sz="quarter" idx="13"/>
          </p:nvPr>
        </p:nvSpPr>
        <p:spPr>
          <a:xfrm>
            <a:off x="555786" y="1224951"/>
            <a:ext cx="9188715" cy="5449824"/>
          </a:xfrm>
        </p:spPr>
        <p:txBody>
          <a:bodyPr/>
          <a:lstStyle/>
          <a:p>
            <a:pPr>
              <a:buFont typeface="Arial" panose="020B0604020202020204" pitchFamily="34" charset="0"/>
              <a:buChar char="•"/>
            </a:pPr>
            <a:r>
              <a:rPr lang="en-US" dirty="0" smtClean="0"/>
              <a:t>Assume best intentions.</a:t>
            </a:r>
          </a:p>
          <a:p>
            <a:pPr>
              <a:buFont typeface="Arial" panose="020B0604020202020204" pitchFamily="34" charset="0"/>
              <a:buChar char="•"/>
            </a:pPr>
            <a:r>
              <a:rPr lang="en-US" dirty="0" smtClean="0"/>
              <a:t>Listen carefully to one another.</a:t>
            </a:r>
          </a:p>
          <a:p>
            <a:pPr>
              <a:buFont typeface="Arial" panose="020B0604020202020204" pitchFamily="34" charset="0"/>
              <a:buChar char="•"/>
            </a:pPr>
            <a:r>
              <a:rPr lang="en-US" dirty="0" smtClean="0"/>
              <a:t>Be open to new ideas.</a:t>
            </a:r>
          </a:p>
          <a:p>
            <a:pPr>
              <a:buFont typeface="Arial" panose="020B0604020202020204" pitchFamily="34" charset="0"/>
              <a:buChar char="•"/>
            </a:pPr>
            <a:r>
              <a:rPr lang="en-US" dirty="0" smtClean="0"/>
              <a:t>Be open to working outside your comfort zone.</a:t>
            </a:r>
          </a:p>
          <a:p>
            <a:pPr>
              <a:buFont typeface="Arial" panose="020B0604020202020204" pitchFamily="34" charset="0"/>
              <a:buChar char="•"/>
            </a:pPr>
            <a:r>
              <a:rPr lang="en-US" dirty="0" smtClean="0"/>
              <a:t>Ask questions.</a:t>
            </a:r>
          </a:p>
          <a:p>
            <a:pPr>
              <a:buFont typeface="Arial" panose="020B0604020202020204" pitchFamily="34" charset="0"/>
              <a:buChar char="•"/>
            </a:pPr>
            <a:r>
              <a:rPr lang="en-US" dirty="0" smtClean="0"/>
              <a:t>Allow a chance for everyone to participate.</a:t>
            </a:r>
            <a:endParaRPr lang="en-US" dirty="0"/>
          </a:p>
        </p:txBody>
      </p:sp>
      <p:sp>
        <p:nvSpPr>
          <p:cNvPr id="4" name="Slide Number Placeholder 3"/>
          <p:cNvSpPr>
            <a:spLocks noGrp="1"/>
          </p:cNvSpPr>
          <p:nvPr>
            <p:ph type="sldNum" sz="quarter" idx="12"/>
          </p:nvPr>
        </p:nvSpPr>
        <p:spPr/>
        <p:txBody>
          <a:bodyPr/>
          <a:lstStyle/>
          <a:p>
            <a:fld id="{91BD7323-49BF-4C97-8773-5EC64C492009}" type="slidenum">
              <a:rPr lang="en-US" smtClean="0"/>
              <a:t>84</a:t>
            </a:fld>
            <a:endParaRPr lang="en-US"/>
          </a:p>
        </p:txBody>
      </p:sp>
    </p:spTree>
    <p:extLst>
      <p:ext uri="{BB962C8B-B14F-4D97-AF65-F5344CB8AC3E}">
        <p14:creationId xmlns:p14="http://schemas.microsoft.com/office/powerpoint/2010/main" val="425163337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Section 1F Learning Goal</a:t>
            </a:r>
            <a:endParaRPr lang="en-US" dirty="0"/>
          </a:p>
        </p:txBody>
      </p:sp>
      <p:sp>
        <p:nvSpPr>
          <p:cNvPr id="3" name="Text Placeholder 2"/>
          <p:cNvSpPr>
            <a:spLocks noGrp="1"/>
          </p:cNvSpPr>
          <p:nvPr>
            <p:ph type="body" sz="quarter" idx="13"/>
          </p:nvPr>
        </p:nvSpPr>
        <p:spPr/>
        <p:txBody>
          <a:bodyPr/>
          <a:lstStyle/>
          <a:p>
            <a:r>
              <a:rPr lang="en-US" dirty="0" smtClean="0"/>
              <a:t>Consider additional instructional concerns for which planning, collaboration time, and professional </a:t>
            </a:r>
            <a:r>
              <a:rPr lang="en-US" dirty="0"/>
              <a:t>learning opportunities </a:t>
            </a:r>
            <a:r>
              <a:rPr lang="en-US" dirty="0" smtClean="0"/>
              <a:t>may be </a:t>
            </a:r>
            <a:r>
              <a:rPr lang="en-US" dirty="0"/>
              <a:t>needed </a:t>
            </a:r>
            <a:r>
              <a:rPr lang="en-US" dirty="0" smtClean="0"/>
              <a:t>in the </a:t>
            </a:r>
            <a:r>
              <a:rPr lang="en-US" dirty="0"/>
              <a:t>implementation process </a:t>
            </a:r>
            <a:r>
              <a:rPr lang="en-US" dirty="0" smtClean="0"/>
              <a:t>for the new </a:t>
            </a:r>
            <a:r>
              <a:rPr lang="en-US" i="1" dirty="0"/>
              <a:t>KAS for Reading and </a:t>
            </a:r>
            <a:r>
              <a:rPr lang="en-US" i="1" dirty="0" smtClean="0"/>
              <a:t>Writing</a:t>
            </a:r>
            <a:r>
              <a:rPr lang="en-US" dirty="0" smtClean="0"/>
              <a:t>.</a:t>
            </a: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91BD7323-49BF-4C97-8773-5EC64C492009}" type="slidenum">
              <a:rPr lang="en-US" smtClean="0"/>
              <a:t>85</a:t>
            </a:fld>
            <a:endParaRPr lang="en-US"/>
          </a:p>
        </p:txBody>
      </p:sp>
    </p:spTree>
    <p:extLst>
      <p:ext uri="{BB962C8B-B14F-4D97-AF65-F5344CB8AC3E}">
        <p14:creationId xmlns:p14="http://schemas.microsoft.com/office/powerpoint/2010/main" val="241328793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Balance of Building Knowledge and Applying Skills and Strategies</a:t>
            </a:r>
            <a:endParaRPr lang="en-US" dirty="0"/>
          </a:p>
        </p:txBody>
      </p:sp>
      <p:sp>
        <p:nvSpPr>
          <p:cNvPr id="3" name="Text Placeholder 2"/>
          <p:cNvSpPr>
            <a:spLocks noGrp="1"/>
          </p:cNvSpPr>
          <p:nvPr>
            <p:ph type="body" sz="quarter" idx="13"/>
          </p:nvPr>
        </p:nvSpPr>
        <p:spPr/>
        <p:txBody>
          <a:bodyPr/>
          <a:lstStyle/>
          <a:p>
            <a:r>
              <a:rPr lang="en-US" dirty="0"/>
              <a:t>The standards place equal emphasis on the sophistication of what students read and the skill with which they read. </a:t>
            </a:r>
            <a:endParaRPr lang="en-US" dirty="0" smtClean="0"/>
          </a:p>
          <a:p>
            <a:pPr lvl="1"/>
            <a:r>
              <a:rPr lang="en-US" dirty="0" smtClean="0"/>
              <a:t>For </a:t>
            </a:r>
            <a:r>
              <a:rPr lang="en-US" dirty="0"/>
              <a:t>example, </a:t>
            </a:r>
            <a:r>
              <a:rPr lang="en-US" dirty="0" smtClean="0"/>
              <a:t>RL </a:t>
            </a:r>
            <a:r>
              <a:rPr lang="en-US" dirty="0"/>
              <a:t>and </a:t>
            </a:r>
            <a:r>
              <a:rPr lang="en-US" dirty="0" smtClean="0"/>
              <a:t>RI Standard </a:t>
            </a:r>
            <a:r>
              <a:rPr lang="en-US" dirty="0"/>
              <a:t>10 defines a grade-by-grade “staircase” of increasing text complexity that rises from beginning reading and incorporates the </a:t>
            </a:r>
            <a:r>
              <a:rPr lang="en-US" dirty="0" smtClean="0"/>
              <a:t>skill of flexibly using a variety of reading </a:t>
            </a:r>
            <a:r>
              <a:rPr lang="en-US" dirty="0"/>
              <a:t>strategies as the foundation to comprehension. </a:t>
            </a:r>
          </a:p>
        </p:txBody>
      </p:sp>
      <p:sp>
        <p:nvSpPr>
          <p:cNvPr id="4" name="Slide Number Placeholder 3"/>
          <p:cNvSpPr>
            <a:spLocks noGrp="1"/>
          </p:cNvSpPr>
          <p:nvPr>
            <p:ph type="sldNum" sz="quarter" idx="12"/>
          </p:nvPr>
        </p:nvSpPr>
        <p:spPr/>
        <p:txBody>
          <a:bodyPr/>
          <a:lstStyle/>
          <a:p>
            <a:fld id="{91BD7323-49BF-4C97-8773-5EC64C492009}" type="slidenum">
              <a:rPr lang="en-US" smtClean="0"/>
              <a:t>86</a:t>
            </a:fld>
            <a:endParaRPr lang="en-US"/>
          </a:p>
        </p:txBody>
      </p:sp>
    </p:spTree>
    <p:extLst>
      <p:ext uri="{BB962C8B-B14F-4D97-AF65-F5344CB8AC3E}">
        <p14:creationId xmlns:p14="http://schemas.microsoft.com/office/powerpoint/2010/main" val="139276111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17686" y="0"/>
            <a:ext cx="8596668" cy="1320800"/>
          </a:xfrm>
        </p:spPr>
        <p:txBody>
          <a:bodyPr/>
          <a:lstStyle/>
          <a:p>
            <a:r>
              <a:rPr lang="en-US" dirty="0"/>
              <a:t>Balance of Building Knowledge and Applying Skills and Strategies</a:t>
            </a:r>
          </a:p>
        </p:txBody>
      </p:sp>
      <p:sp>
        <p:nvSpPr>
          <p:cNvPr id="3" name="Text Placeholder 2"/>
          <p:cNvSpPr>
            <a:spLocks noGrp="1"/>
          </p:cNvSpPr>
          <p:nvPr>
            <p:ph type="body" sz="quarter" idx="13"/>
          </p:nvPr>
        </p:nvSpPr>
        <p:spPr>
          <a:xfrm>
            <a:off x="0" y="1419226"/>
            <a:ext cx="12192000" cy="5438774"/>
          </a:xfrm>
        </p:spPr>
        <p:txBody>
          <a:bodyPr/>
          <a:lstStyle/>
          <a:p>
            <a:r>
              <a:rPr lang="en-US" sz="2800" dirty="0"/>
              <a:t>Current research and best practice suggest that students comprehend texts best when they are able to activate schema, make meaning and recognize vocabulary. </a:t>
            </a:r>
            <a:endParaRPr lang="en-US" sz="2800" dirty="0" smtClean="0"/>
          </a:p>
          <a:p>
            <a:r>
              <a:rPr lang="en-US" sz="2800" dirty="0" smtClean="0"/>
              <a:t>Exposing </a:t>
            </a:r>
            <a:r>
              <a:rPr lang="en-US" sz="2800" dirty="0"/>
              <a:t>students to multiple texts and interdisciplinary content provides opportunities to build knowledge in meaningful ways. </a:t>
            </a:r>
            <a:endParaRPr lang="en-US" sz="2800" dirty="0" smtClean="0"/>
          </a:p>
          <a:p>
            <a:r>
              <a:rPr lang="en-US" sz="2800" dirty="0" smtClean="0"/>
              <a:t>Thus</a:t>
            </a:r>
            <a:r>
              <a:rPr lang="en-US" sz="2800" dirty="0"/>
              <a:t>, students should be encouraged to read about their interests and curiosities and to see the transference and </a:t>
            </a:r>
            <a:r>
              <a:rPr lang="en-US" sz="2800" dirty="0" smtClean="0"/>
              <a:t>application </a:t>
            </a:r>
            <a:r>
              <a:rPr lang="en-US" sz="2800" dirty="0"/>
              <a:t>of knowledge between English/language arts and other content areas, such as science, social studies and math. </a:t>
            </a:r>
            <a:endParaRPr lang="en-US" sz="2800" dirty="0" smtClean="0"/>
          </a:p>
          <a:p>
            <a:r>
              <a:rPr lang="en-US" sz="2800" dirty="0" smtClean="0"/>
              <a:t>They </a:t>
            </a:r>
            <a:r>
              <a:rPr lang="en-US" sz="2800" dirty="0"/>
              <a:t>also should further that knowledge by writing about what they are reading and their existing understanding of terms, concepts and processes.</a:t>
            </a:r>
          </a:p>
          <a:p>
            <a:endParaRPr lang="en-US" dirty="0"/>
          </a:p>
        </p:txBody>
      </p:sp>
      <p:sp>
        <p:nvSpPr>
          <p:cNvPr id="4" name="Slide Number Placeholder 3"/>
          <p:cNvSpPr>
            <a:spLocks noGrp="1"/>
          </p:cNvSpPr>
          <p:nvPr>
            <p:ph type="sldNum" sz="quarter" idx="12"/>
          </p:nvPr>
        </p:nvSpPr>
        <p:spPr/>
        <p:txBody>
          <a:bodyPr/>
          <a:lstStyle/>
          <a:p>
            <a:fld id="{91BD7323-49BF-4C97-8773-5EC64C492009}" type="slidenum">
              <a:rPr lang="en-US" smtClean="0"/>
              <a:t>87</a:t>
            </a:fld>
            <a:endParaRPr lang="en-US" dirty="0"/>
          </a:p>
        </p:txBody>
      </p:sp>
    </p:spTree>
    <p:extLst>
      <p:ext uri="{BB962C8B-B14F-4D97-AF65-F5344CB8AC3E}">
        <p14:creationId xmlns:p14="http://schemas.microsoft.com/office/powerpoint/2010/main" val="206879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781200"/>
          </a:xfrm>
        </p:spPr>
        <p:txBody>
          <a:bodyPr/>
          <a:lstStyle/>
          <a:p>
            <a:r>
              <a:rPr lang="en-US" dirty="0" smtClean="0"/>
              <a:t>Text Complexity </a:t>
            </a:r>
            <a:endParaRPr lang="en-US" dirty="0"/>
          </a:p>
        </p:txBody>
      </p:sp>
      <p:sp>
        <p:nvSpPr>
          <p:cNvPr id="3" name="Text Placeholder 2"/>
          <p:cNvSpPr>
            <a:spLocks noGrp="1"/>
          </p:cNvSpPr>
          <p:nvPr>
            <p:ph type="body" sz="quarter" idx="13"/>
          </p:nvPr>
        </p:nvSpPr>
        <p:spPr>
          <a:xfrm>
            <a:off x="0" y="1038224"/>
            <a:ext cx="9667875" cy="5819775"/>
          </a:xfrm>
        </p:spPr>
        <p:txBody>
          <a:bodyPr/>
          <a:lstStyle/>
          <a:p>
            <a:r>
              <a:rPr lang="en-US" sz="2800" dirty="0" smtClean="0"/>
              <a:t>To choose grade-level appropriate, complex texts (RL.10, RI.10), use three steps:</a:t>
            </a:r>
          </a:p>
          <a:p>
            <a:pPr marL="1200150" lvl="1" indent="-742950">
              <a:buFont typeface="+mj-lt"/>
              <a:buAutoNum type="arabicPeriod"/>
            </a:pPr>
            <a:r>
              <a:rPr lang="en-US" sz="2800" dirty="0" smtClean="0"/>
              <a:t>Use </a:t>
            </a:r>
            <a:r>
              <a:rPr lang="en-US" sz="2800" b="1" dirty="0" smtClean="0"/>
              <a:t>quantitative measures</a:t>
            </a:r>
            <a:r>
              <a:rPr lang="en-US" sz="2800" dirty="0" smtClean="0"/>
              <a:t>, such as Flesch-Kincaid or The Lexile Framework, to assign a text to a grade band. </a:t>
            </a:r>
          </a:p>
          <a:p>
            <a:pPr marL="1200150" lvl="1" indent="-742950">
              <a:buFont typeface="+mj-lt"/>
              <a:buAutoNum type="arabicPeriod"/>
            </a:pPr>
            <a:r>
              <a:rPr lang="en-US" sz="2800" dirty="0" smtClean="0"/>
              <a:t>Use </a:t>
            </a:r>
            <a:r>
              <a:rPr lang="en-US" sz="2800" b="1" dirty="0" smtClean="0"/>
              <a:t>qualitative measures </a:t>
            </a:r>
            <a:r>
              <a:rPr lang="en-US" sz="2800" dirty="0" smtClean="0"/>
              <a:t>to locate a text within a specific </a:t>
            </a:r>
            <a:r>
              <a:rPr lang="en-US" sz="2800" dirty="0"/>
              <a:t>grade band. </a:t>
            </a:r>
            <a:r>
              <a:rPr lang="en-US" sz="2800" dirty="0" smtClean="0"/>
              <a:t>Qualitative </a:t>
            </a:r>
            <a:r>
              <a:rPr lang="en-US" sz="2800" dirty="0"/>
              <a:t>features of text </a:t>
            </a:r>
            <a:r>
              <a:rPr lang="en-US" sz="2800" dirty="0" smtClean="0"/>
              <a:t>complexity include text structure, language </a:t>
            </a:r>
            <a:r>
              <a:rPr lang="en-US" sz="2800" dirty="0"/>
              <a:t>clarity and </a:t>
            </a:r>
            <a:r>
              <a:rPr lang="en-US" sz="2800" dirty="0" smtClean="0"/>
              <a:t>conventions, knowledge demands and levels </a:t>
            </a:r>
            <a:r>
              <a:rPr lang="en-US" sz="2800" dirty="0"/>
              <a:t>of </a:t>
            </a:r>
            <a:r>
              <a:rPr lang="en-US" sz="2800" dirty="0" smtClean="0"/>
              <a:t>meaning/purpose.</a:t>
            </a:r>
          </a:p>
          <a:p>
            <a:pPr marL="1200150" lvl="1" indent="-742950">
              <a:buFont typeface="+mj-lt"/>
              <a:buAutoNum type="arabicPeriod"/>
            </a:pPr>
            <a:r>
              <a:rPr lang="en-US" sz="2800" dirty="0" smtClean="0"/>
              <a:t>Use </a:t>
            </a:r>
            <a:r>
              <a:rPr lang="en-US" sz="2800" b="1" dirty="0" smtClean="0"/>
              <a:t>professional judgment </a:t>
            </a:r>
            <a:r>
              <a:rPr lang="en-US" sz="2800" dirty="0" smtClean="0"/>
              <a:t>to decide how suited a text is for a specific instructional purpose with a specific set of students. </a:t>
            </a:r>
          </a:p>
          <a:p>
            <a:pPr marL="1200150" lvl="1" indent="-742950">
              <a:buFont typeface="+mj-lt"/>
              <a:buAutoNum type="arabicPeriod"/>
            </a:pPr>
            <a:endParaRPr lang="en-US" sz="2800" dirty="0"/>
          </a:p>
        </p:txBody>
      </p:sp>
      <p:sp>
        <p:nvSpPr>
          <p:cNvPr id="4" name="Slide Number Placeholder 3"/>
          <p:cNvSpPr>
            <a:spLocks noGrp="1"/>
          </p:cNvSpPr>
          <p:nvPr>
            <p:ph type="sldNum" sz="quarter" idx="12"/>
          </p:nvPr>
        </p:nvSpPr>
        <p:spPr/>
        <p:txBody>
          <a:bodyPr/>
          <a:lstStyle/>
          <a:p>
            <a:fld id="{91BD7323-49BF-4C97-8773-5EC64C492009}" type="slidenum">
              <a:rPr lang="en-US" smtClean="0"/>
              <a:t>88</a:t>
            </a:fld>
            <a:endParaRPr lang="en-US"/>
          </a:p>
        </p:txBody>
      </p:sp>
    </p:spTree>
    <p:extLst>
      <p:ext uri="{BB962C8B-B14F-4D97-AF65-F5344CB8AC3E}">
        <p14:creationId xmlns:p14="http://schemas.microsoft.com/office/powerpoint/2010/main" val="49845185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809775"/>
          </a:xfrm>
        </p:spPr>
        <p:txBody>
          <a:bodyPr/>
          <a:lstStyle/>
          <a:p>
            <a:r>
              <a:rPr lang="en-US" dirty="0" smtClean="0"/>
              <a:t>Text Distribution and Types</a:t>
            </a:r>
            <a:endParaRPr lang="en-US" dirty="0"/>
          </a:p>
        </p:txBody>
      </p:sp>
      <p:sp>
        <p:nvSpPr>
          <p:cNvPr id="3" name="Text Placeholder 2"/>
          <p:cNvSpPr>
            <a:spLocks noGrp="1"/>
          </p:cNvSpPr>
          <p:nvPr>
            <p:ph type="body" sz="quarter" idx="13"/>
          </p:nvPr>
        </p:nvSpPr>
        <p:spPr>
          <a:xfrm>
            <a:off x="0" y="1066800"/>
            <a:ext cx="11782425" cy="5791200"/>
          </a:xfrm>
        </p:spPr>
        <p:txBody>
          <a:bodyPr/>
          <a:lstStyle/>
          <a:p>
            <a:r>
              <a:rPr lang="en-US" sz="3050" dirty="0" smtClean="0"/>
              <a:t>The Reading and Writing Standards </a:t>
            </a:r>
            <a:r>
              <a:rPr lang="en-US" sz="3050" dirty="0"/>
              <a:t>contain both a reading strand for literature and for informational text. Informational texts also are referenced in Composition Research Standards 5 and 6. </a:t>
            </a:r>
            <a:endParaRPr lang="en-US" sz="3050" dirty="0" smtClean="0"/>
          </a:p>
          <a:p>
            <a:r>
              <a:rPr lang="en-US" sz="3050" dirty="0" smtClean="0"/>
              <a:t>Literary </a:t>
            </a:r>
            <a:r>
              <a:rPr lang="en-US" sz="3050" dirty="0"/>
              <a:t>and informational texts are distinguished in two separate strands due primarily to the varied purposes for which students read different texts and the structural differences that mark the text types. </a:t>
            </a:r>
            <a:endParaRPr lang="en-US" sz="3050" dirty="0" smtClean="0"/>
          </a:p>
          <a:p>
            <a:r>
              <a:rPr lang="en-US" sz="3050" dirty="0" smtClean="0"/>
              <a:t>In </a:t>
            </a:r>
            <a:r>
              <a:rPr lang="en-US" sz="3050" dirty="0"/>
              <a:t>K-5, the standards follow the National Assessment of Educational Progress (NAEP) </a:t>
            </a:r>
            <a:r>
              <a:rPr lang="en-US" sz="3050" dirty="0" smtClean="0"/>
              <a:t>Reading </a:t>
            </a:r>
            <a:r>
              <a:rPr lang="en-US" sz="3050" dirty="0"/>
              <a:t>Framework (2017) for balancing the reading of literature with the reading of informational texts, including texts in history/social studies, science and technical subjects. </a:t>
            </a:r>
            <a:endParaRPr lang="en-US" sz="3050" dirty="0" smtClean="0"/>
          </a:p>
        </p:txBody>
      </p:sp>
      <p:sp>
        <p:nvSpPr>
          <p:cNvPr id="4" name="Slide Number Placeholder 3"/>
          <p:cNvSpPr>
            <a:spLocks noGrp="1"/>
          </p:cNvSpPr>
          <p:nvPr>
            <p:ph type="sldNum" sz="quarter" idx="12"/>
          </p:nvPr>
        </p:nvSpPr>
        <p:spPr/>
        <p:txBody>
          <a:bodyPr/>
          <a:lstStyle/>
          <a:p>
            <a:fld id="{91BD7323-49BF-4C97-8773-5EC64C492009}" type="slidenum">
              <a:rPr lang="en-US" smtClean="0"/>
              <a:t>89</a:t>
            </a:fld>
            <a:endParaRPr lang="en-US"/>
          </a:p>
        </p:txBody>
      </p:sp>
    </p:spTree>
    <p:extLst>
      <p:ext uri="{BB962C8B-B14F-4D97-AF65-F5344CB8AC3E}">
        <p14:creationId xmlns:p14="http://schemas.microsoft.com/office/powerpoint/2010/main" val="317200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End Slide for Section A</a:t>
            </a:r>
            <a:endParaRPr lang="en-US" dirty="0"/>
          </a:p>
        </p:txBody>
      </p:sp>
      <p:sp>
        <p:nvSpPr>
          <p:cNvPr id="4" name="Slide Number Placeholder 3"/>
          <p:cNvSpPr>
            <a:spLocks noGrp="1"/>
          </p:cNvSpPr>
          <p:nvPr>
            <p:ph type="sldNum" idx="12"/>
          </p:nvPr>
        </p:nvSpPr>
        <p:spPr/>
        <p:txBody>
          <a:bodyPr/>
          <a:lstStyle/>
          <a:p>
            <a:fld id="{91BD7323-49BF-4C97-8773-5EC64C492009}" type="slidenum">
              <a:rPr lang="en-US" smtClean="0"/>
              <a:t>9</a:t>
            </a:fld>
            <a:endParaRPr lang="en-US"/>
          </a:p>
        </p:txBody>
      </p:sp>
      <p:sp>
        <p:nvSpPr>
          <p:cNvPr id="3" name="Text Placeholder 2" hidden="1"/>
          <p:cNvSpPr>
            <a:spLocks noGrp="1"/>
          </p:cNvSpPr>
          <p:nvPr>
            <p:ph type="body" idx="1"/>
          </p:nvPr>
        </p:nvSpPr>
        <p:spPr/>
        <p:txBody>
          <a:bodyPr/>
          <a:lstStyle/>
          <a:p>
            <a:endParaRPr lang="en-US" dirty="0"/>
          </a:p>
        </p:txBody>
      </p:sp>
      <p:pic>
        <p:nvPicPr>
          <p:cNvPr id="1026" name="Picture 2" descr="https://lh4.googleusercontent.com/T8N5UyWlK58lPsBXK5Ci3fgKI2IWUH4Xyan81_udqmjFnbuQnw70kT3wyUX2htf--vKACthcVzMdpO1COcAddj2uCAZ27am6qbhV3OF8VTIaEqlg74rsKYihBSkozXEXYEhNU5uvf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6149" y="135943"/>
            <a:ext cx="2061234" cy="20612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 y="0"/>
            <a:ext cx="10187609" cy="6370975"/>
          </a:xfrm>
          <a:prstGeom prst="rect">
            <a:avLst/>
          </a:prstGeom>
        </p:spPr>
        <p:txBody>
          <a:bodyPr wrap="square">
            <a:spAutoFit/>
          </a:bodyPr>
          <a:lstStyle/>
          <a:p>
            <a:r>
              <a:rPr lang="en-US" sz="2400" dirty="0">
                <a:solidFill>
                  <a:srgbClr val="333333"/>
                </a:solidFill>
                <a:latin typeface="&amp;quot"/>
              </a:rPr>
              <a:t>Stop here if you are completing Module 1: Section 1A:  Revision Process Overview </a:t>
            </a:r>
            <a:r>
              <a:rPr lang="en-US" sz="2400" b="1" dirty="0">
                <a:solidFill>
                  <a:srgbClr val="333333"/>
                </a:solidFill>
                <a:latin typeface="&amp;quot"/>
              </a:rPr>
              <a:t>only</a:t>
            </a:r>
            <a:r>
              <a:rPr lang="en-US" sz="2400" dirty="0">
                <a:solidFill>
                  <a:srgbClr val="333333"/>
                </a:solidFill>
                <a:latin typeface="&amp;quot"/>
              </a:rPr>
              <a:t>.  </a:t>
            </a:r>
            <a:endParaRPr lang="en-US" sz="2400" dirty="0">
              <a:latin typeface="Times New Roman" panose="02020603050405020304" pitchFamily="18" charset="0"/>
            </a:endParaRPr>
          </a:p>
          <a:p>
            <a:r>
              <a:rPr lang="en-US" sz="2400" dirty="0"/>
              <a:t/>
            </a:r>
            <a:br>
              <a:rPr lang="en-US" sz="2400" dirty="0"/>
            </a:br>
            <a:r>
              <a:rPr lang="en-US" sz="2400" dirty="0"/>
              <a:t>The KDE needs your feedback on the effectiveness of this module, the learning platform and how the consultants may best support you as you take the next steps in the implementation process. </a:t>
            </a:r>
            <a:r>
              <a:rPr lang="en-US" sz="2400" dirty="0" smtClean="0"/>
              <a:t>Feedback </a:t>
            </a:r>
            <a:r>
              <a:rPr lang="en-US" sz="2400" dirty="0"/>
              <a:t>from </a:t>
            </a:r>
            <a:r>
              <a:rPr lang="en-US" sz="2400" dirty="0" smtClean="0"/>
              <a:t>the </a:t>
            </a:r>
            <a:r>
              <a:rPr lang="en-US" sz="2400" dirty="0"/>
              <a:t>surveys will be used by the KDE to plan and prepare future professional learning</a:t>
            </a:r>
            <a:r>
              <a:rPr lang="en-US" sz="2400" dirty="0" smtClean="0"/>
              <a:t>.</a:t>
            </a:r>
          </a:p>
          <a:p>
            <a:endParaRPr lang="en-US" sz="2400" dirty="0"/>
          </a:p>
          <a:p>
            <a:r>
              <a:rPr lang="en-US" sz="2400" dirty="0" smtClean="0"/>
              <a:t>Teacher survey:</a:t>
            </a:r>
          </a:p>
          <a:p>
            <a:r>
              <a:rPr lang="en-US" sz="2400" dirty="0" smtClean="0">
                <a:hlinkClick r:id="rId3"/>
              </a:rPr>
              <a:t>https://www.surveymonkey.com/r/WNNY92C</a:t>
            </a:r>
            <a:endParaRPr lang="en-US" sz="2400" dirty="0" smtClean="0"/>
          </a:p>
          <a:p>
            <a:r>
              <a:rPr lang="en-US" sz="2400" dirty="0" smtClean="0"/>
              <a:t>School/District Leader survey: </a:t>
            </a:r>
            <a:endParaRPr lang="en-US" sz="2400" dirty="0">
              <a:solidFill>
                <a:srgbClr val="333333"/>
              </a:solidFill>
              <a:latin typeface="&amp;quot"/>
            </a:endParaRPr>
          </a:p>
          <a:p>
            <a:r>
              <a:rPr lang="en-US" sz="2400" dirty="0" smtClean="0">
                <a:solidFill>
                  <a:srgbClr val="333333"/>
                </a:solidFill>
                <a:latin typeface="&amp;quot"/>
                <a:hlinkClick r:id="rId4"/>
              </a:rPr>
              <a:t>https://www.surveymonkey.com/r/W3CDLQH</a:t>
            </a:r>
            <a:endParaRPr lang="en-US" sz="2400" dirty="0" smtClean="0">
              <a:solidFill>
                <a:srgbClr val="333333"/>
              </a:solidFill>
              <a:latin typeface="&amp;quot"/>
            </a:endParaRPr>
          </a:p>
          <a:p>
            <a:endParaRPr lang="en-US" sz="2400" dirty="0">
              <a:solidFill>
                <a:srgbClr val="333333"/>
              </a:solidFill>
              <a:latin typeface="&amp;quot"/>
            </a:endParaRPr>
          </a:p>
          <a:p>
            <a:r>
              <a:rPr lang="en-US" sz="2400" dirty="0" smtClean="0">
                <a:solidFill>
                  <a:srgbClr val="333333"/>
                </a:solidFill>
                <a:latin typeface="&amp;quot"/>
              </a:rPr>
              <a:t>If </a:t>
            </a:r>
            <a:r>
              <a:rPr lang="en-US" sz="2400" dirty="0" smtClean="0">
                <a:solidFill>
                  <a:srgbClr val="333333"/>
                </a:solidFill>
                <a:latin typeface="&amp;quot"/>
              </a:rPr>
              <a:t>you would like to </a:t>
            </a:r>
            <a:r>
              <a:rPr lang="en-US" sz="2400" dirty="0">
                <a:solidFill>
                  <a:srgbClr val="333333"/>
                </a:solidFill>
                <a:latin typeface="&amp;quot"/>
              </a:rPr>
              <a:t>complete another section of Module 1 at this time, continue onto the next slide to begin facilitating Module 1: Section 1B: Understanding the Architecture.  </a:t>
            </a:r>
            <a:endParaRPr lang="en-US" sz="3200" dirty="0"/>
          </a:p>
        </p:txBody>
      </p:sp>
    </p:spTree>
    <p:extLst>
      <p:ext uri="{BB962C8B-B14F-4D97-AF65-F5344CB8AC3E}">
        <p14:creationId xmlns:p14="http://schemas.microsoft.com/office/powerpoint/2010/main" val="66568939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0"/>
            <a:ext cx="8596668" cy="809625"/>
          </a:xfrm>
        </p:spPr>
        <p:txBody>
          <a:bodyPr/>
          <a:lstStyle/>
          <a:p>
            <a:r>
              <a:rPr lang="en-US" dirty="0"/>
              <a:t>Text Distribution and Types</a:t>
            </a:r>
          </a:p>
        </p:txBody>
      </p:sp>
      <p:sp>
        <p:nvSpPr>
          <p:cNvPr id="3" name="Text Placeholder 2"/>
          <p:cNvSpPr>
            <a:spLocks noGrp="1"/>
          </p:cNvSpPr>
          <p:nvPr>
            <p:ph type="body" sz="quarter" idx="13"/>
          </p:nvPr>
        </p:nvSpPr>
        <p:spPr>
          <a:xfrm>
            <a:off x="0" y="809626"/>
            <a:ext cx="12192000" cy="6048374"/>
          </a:xfrm>
        </p:spPr>
        <p:txBody>
          <a:bodyPr/>
          <a:lstStyle/>
          <a:p>
            <a:r>
              <a:rPr lang="en-US" sz="2800" dirty="0"/>
              <a:t>In </a:t>
            </a:r>
            <a:r>
              <a:rPr lang="en-US" sz="2800" dirty="0" smtClean="0"/>
              <a:t>grades 6-12</a:t>
            </a:r>
            <a:r>
              <a:rPr lang="en-US" sz="2800" dirty="0"/>
              <a:t>, the standards are in accordance with NAEP’s increased emphasis on informational texts. As a result, in the higher grades, the distribution requires </a:t>
            </a:r>
            <a:r>
              <a:rPr lang="en-US" sz="2800" dirty="0" smtClean="0"/>
              <a:t>that a </a:t>
            </a:r>
            <a:r>
              <a:rPr lang="en-US" sz="2800" dirty="0"/>
              <a:t>significant amount of reading informational texts </a:t>
            </a:r>
            <a:r>
              <a:rPr lang="en-US" sz="2800" b="1" dirty="0"/>
              <a:t>take place in and outside the ELA classroom</a:t>
            </a:r>
            <a:r>
              <a:rPr lang="en-US" sz="2800" dirty="0"/>
              <a:t>. </a:t>
            </a:r>
            <a:endParaRPr lang="en-US" sz="2800" dirty="0" smtClean="0"/>
          </a:p>
          <a:p>
            <a:r>
              <a:rPr lang="en-US" sz="2800" dirty="0" smtClean="0"/>
              <a:t>Students should understand that text is anything that communicates a message (Practice 1). Interpreting visuals, charts, and data and analyzing the message conveyed in auditory and digital texts, such as podcasts, provide students with opportunities for understanding the purpose for different media.</a:t>
            </a:r>
            <a:endParaRPr lang="en-US" sz="2800" dirty="0"/>
          </a:p>
          <a:p>
            <a:r>
              <a:rPr lang="en-US" sz="2800" dirty="0" smtClean="0"/>
              <a:t>To </a:t>
            </a:r>
            <a:r>
              <a:rPr lang="en-US" sz="2800" dirty="0"/>
              <a:t>ensure transition readiness, </a:t>
            </a:r>
            <a:r>
              <a:rPr lang="en-US" sz="2800" dirty="0" smtClean="0"/>
              <a:t>all students </a:t>
            </a:r>
            <a:r>
              <a:rPr lang="en-US" sz="2800" dirty="0"/>
              <a:t>must be </a:t>
            </a:r>
            <a:r>
              <a:rPr lang="en-US" sz="2800" dirty="0" smtClean="0"/>
              <a:t>consistently exposed </a:t>
            </a:r>
            <a:r>
              <a:rPr lang="en-US" sz="2800" dirty="0"/>
              <a:t>to a wide variety of complex, grade-level </a:t>
            </a:r>
            <a:r>
              <a:rPr lang="en-US" sz="2800" dirty="0" smtClean="0"/>
              <a:t>texts, paired texts and text sets, </a:t>
            </a:r>
            <a:r>
              <a:rPr lang="en-US" sz="2800" dirty="0"/>
              <a:t>so they are equipped to read, comprehend and analyze texts as literate citizens in the 21st century. </a:t>
            </a:r>
          </a:p>
          <a:p>
            <a:endParaRPr lang="en-US" dirty="0"/>
          </a:p>
        </p:txBody>
      </p:sp>
      <p:sp>
        <p:nvSpPr>
          <p:cNvPr id="4" name="Slide Number Placeholder 3"/>
          <p:cNvSpPr>
            <a:spLocks noGrp="1"/>
          </p:cNvSpPr>
          <p:nvPr>
            <p:ph type="sldNum" sz="quarter" idx="12"/>
          </p:nvPr>
        </p:nvSpPr>
        <p:spPr/>
        <p:txBody>
          <a:bodyPr/>
          <a:lstStyle/>
          <a:p>
            <a:fld id="{91BD7323-49BF-4C97-8773-5EC64C492009}" type="slidenum">
              <a:rPr lang="en-US" smtClean="0"/>
              <a:t>90</a:t>
            </a:fld>
            <a:endParaRPr lang="en-US" dirty="0"/>
          </a:p>
        </p:txBody>
      </p:sp>
    </p:spTree>
    <p:extLst>
      <p:ext uri="{BB962C8B-B14F-4D97-AF65-F5344CB8AC3E}">
        <p14:creationId xmlns:p14="http://schemas.microsoft.com/office/powerpoint/2010/main" val="492630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743100"/>
          </a:xfrm>
        </p:spPr>
        <p:txBody>
          <a:bodyPr/>
          <a:lstStyle/>
          <a:p>
            <a:r>
              <a:rPr lang="en-US" dirty="0" smtClean="0"/>
              <a:t>21</a:t>
            </a:r>
            <a:r>
              <a:rPr lang="en-US" baseline="30000" dirty="0" smtClean="0"/>
              <a:t>st</a:t>
            </a:r>
            <a:r>
              <a:rPr lang="en-US" dirty="0" smtClean="0"/>
              <a:t> Century Literacy</a:t>
            </a:r>
            <a:endParaRPr lang="en-US" dirty="0"/>
          </a:p>
        </p:txBody>
      </p:sp>
      <p:sp>
        <p:nvSpPr>
          <p:cNvPr id="3" name="Text Placeholder 2"/>
          <p:cNvSpPr>
            <a:spLocks noGrp="1"/>
          </p:cNvSpPr>
          <p:nvPr>
            <p:ph type="body" sz="quarter" idx="13"/>
          </p:nvPr>
        </p:nvSpPr>
        <p:spPr>
          <a:xfrm>
            <a:off x="0" y="1209674"/>
            <a:ext cx="9744501" cy="5648325"/>
          </a:xfrm>
        </p:spPr>
        <p:txBody>
          <a:bodyPr/>
          <a:lstStyle/>
          <a:p>
            <a:r>
              <a:rPr lang="en-US" sz="2800" dirty="0" smtClean="0"/>
              <a:t>Digital </a:t>
            </a:r>
            <a:r>
              <a:rPr lang="en-US" sz="2800" dirty="0"/>
              <a:t>media skills and understandings are embedded throughout the Interdisciplinary Literacy Practices and </a:t>
            </a:r>
            <a:r>
              <a:rPr lang="en-US" sz="2800" dirty="0" smtClean="0"/>
              <a:t>reading and writing standards </a:t>
            </a:r>
            <a:r>
              <a:rPr lang="en-US" sz="2800" dirty="0"/>
              <a:t>rather than addressed in a separate section. </a:t>
            </a:r>
            <a:endParaRPr lang="en-US" sz="2800" dirty="0" smtClean="0"/>
          </a:p>
          <a:p>
            <a:r>
              <a:rPr lang="en-US" sz="2800" dirty="0" smtClean="0"/>
              <a:t>The </a:t>
            </a:r>
            <a:r>
              <a:rPr lang="en-US" sz="2800" dirty="0"/>
              <a:t>Practices focus on students recognizing digital media as text, and Practice 7 states that students must “[u]</a:t>
            </a:r>
            <a:r>
              <a:rPr lang="en-US" sz="2800" dirty="0" err="1"/>
              <a:t>tilize</a:t>
            </a:r>
            <a:r>
              <a:rPr lang="en-US" sz="2800" dirty="0"/>
              <a:t> digital resources to learn and share with others.” </a:t>
            </a:r>
            <a:endParaRPr lang="en-US" sz="2800" dirty="0" smtClean="0"/>
          </a:p>
          <a:p>
            <a:r>
              <a:rPr lang="en-US" sz="2800" dirty="0" smtClean="0"/>
              <a:t>The Composition </a:t>
            </a:r>
            <a:r>
              <a:rPr lang="en-US" sz="2800" dirty="0"/>
              <a:t>strand </a:t>
            </a:r>
            <a:r>
              <a:rPr lang="en-US" sz="2800" dirty="0" smtClean="0"/>
              <a:t>calls for the use of digital </a:t>
            </a:r>
            <a:r>
              <a:rPr lang="en-US" sz="2800" dirty="0"/>
              <a:t>resources to create, publish, </a:t>
            </a:r>
            <a:r>
              <a:rPr lang="en-US" sz="2800" dirty="0" smtClean="0"/>
              <a:t>and </a:t>
            </a:r>
            <a:r>
              <a:rPr lang="en-US" sz="2800" dirty="0"/>
              <a:t>update individual or shared </a:t>
            </a:r>
            <a:r>
              <a:rPr lang="en-US" sz="2800" dirty="0" smtClean="0"/>
              <a:t>products in the writing process </a:t>
            </a:r>
            <a:r>
              <a:rPr lang="en-US" sz="2800" dirty="0"/>
              <a:t>and to take advantage of technology’s capacity to link to other information and to display </a:t>
            </a:r>
            <a:r>
              <a:rPr lang="en-US" sz="2800" dirty="0" smtClean="0"/>
              <a:t>information </a:t>
            </a:r>
            <a:r>
              <a:rPr lang="en-US" sz="2800" dirty="0"/>
              <a:t>flexibly and </a:t>
            </a:r>
            <a:r>
              <a:rPr lang="en-US" sz="2800" dirty="0" smtClean="0"/>
              <a:t>dynamically (C.4). </a:t>
            </a:r>
          </a:p>
        </p:txBody>
      </p:sp>
      <p:sp>
        <p:nvSpPr>
          <p:cNvPr id="4" name="Slide Number Placeholder 3"/>
          <p:cNvSpPr>
            <a:spLocks noGrp="1"/>
          </p:cNvSpPr>
          <p:nvPr>
            <p:ph type="sldNum" sz="quarter" idx="12"/>
          </p:nvPr>
        </p:nvSpPr>
        <p:spPr/>
        <p:txBody>
          <a:bodyPr/>
          <a:lstStyle/>
          <a:p>
            <a:fld id="{91BD7323-49BF-4C97-8773-5EC64C492009}" type="slidenum">
              <a:rPr lang="en-US" smtClean="0"/>
              <a:t>91</a:t>
            </a:fld>
            <a:endParaRPr lang="en-US"/>
          </a:p>
        </p:txBody>
      </p:sp>
    </p:spTree>
    <p:extLst>
      <p:ext uri="{BB962C8B-B14F-4D97-AF65-F5344CB8AC3E}">
        <p14:creationId xmlns:p14="http://schemas.microsoft.com/office/powerpoint/2010/main" val="406943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0"/>
            <a:ext cx="8596668" cy="828675"/>
          </a:xfrm>
        </p:spPr>
        <p:txBody>
          <a:bodyPr/>
          <a:lstStyle/>
          <a:p>
            <a:r>
              <a:rPr lang="en-US" dirty="0" smtClean="0"/>
              <a:t>21</a:t>
            </a:r>
            <a:r>
              <a:rPr lang="en-US" baseline="30000" dirty="0" smtClean="0"/>
              <a:t>st</a:t>
            </a:r>
            <a:r>
              <a:rPr lang="en-US" dirty="0" smtClean="0"/>
              <a:t> Century Literacy</a:t>
            </a:r>
            <a:endParaRPr lang="en-US" dirty="0"/>
          </a:p>
        </p:txBody>
      </p:sp>
      <p:sp>
        <p:nvSpPr>
          <p:cNvPr id="3" name="Text Placeholder 2"/>
          <p:cNvSpPr>
            <a:spLocks noGrp="1"/>
          </p:cNvSpPr>
          <p:nvPr>
            <p:ph type="body" sz="quarter" idx="13"/>
          </p:nvPr>
        </p:nvSpPr>
        <p:spPr>
          <a:xfrm>
            <a:off x="0" y="828675"/>
            <a:ext cx="11439525" cy="6029325"/>
          </a:xfrm>
        </p:spPr>
        <p:txBody>
          <a:bodyPr/>
          <a:lstStyle/>
          <a:p>
            <a:r>
              <a:rPr lang="en-US" sz="2800" dirty="0" smtClean="0"/>
              <a:t>Research standard C.5 requires students to participate in shared research and writing projects and to conduct research projects, drawing on several sources and, by grade 9, synthesizing multiple sources on the subject to demonstrate understanding. </a:t>
            </a:r>
          </a:p>
          <a:p>
            <a:r>
              <a:rPr lang="en-US" sz="2800" dirty="0" smtClean="0"/>
              <a:t>In the progression of Research standard C.6, students are expected to gather relevant information from multiple authoritative print and digital sources, assess the credibility and accuracy of each source, and integrate information from the texts, avoiding plagiarism and overreliance on any one source and following a standard format for citation. </a:t>
            </a:r>
          </a:p>
          <a:p>
            <a:r>
              <a:rPr lang="en-US" sz="2800" dirty="0" smtClean="0"/>
              <a:t>The demands of the research standards require broader instruction on digital media skills, understandings and responsibilities.   </a:t>
            </a:r>
          </a:p>
        </p:txBody>
      </p:sp>
      <p:sp>
        <p:nvSpPr>
          <p:cNvPr id="4" name="Slide Number Placeholder 3"/>
          <p:cNvSpPr>
            <a:spLocks noGrp="1"/>
          </p:cNvSpPr>
          <p:nvPr>
            <p:ph type="sldNum" sz="quarter" idx="12"/>
          </p:nvPr>
        </p:nvSpPr>
        <p:spPr/>
        <p:txBody>
          <a:bodyPr/>
          <a:lstStyle/>
          <a:p>
            <a:fld id="{91BD7323-49BF-4C97-8773-5EC64C492009}" type="slidenum">
              <a:rPr lang="en-US" smtClean="0"/>
              <a:t>92</a:t>
            </a:fld>
            <a:endParaRPr lang="en-US"/>
          </a:p>
        </p:txBody>
      </p:sp>
    </p:spTree>
    <p:extLst>
      <p:ext uri="{BB962C8B-B14F-4D97-AF65-F5344CB8AC3E}">
        <p14:creationId xmlns:p14="http://schemas.microsoft.com/office/powerpoint/2010/main" val="352295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1"/>
            <a:ext cx="8596668" cy="771524"/>
          </a:xfrm>
        </p:spPr>
        <p:txBody>
          <a:bodyPr/>
          <a:lstStyle/>
          <a:p>
            <a:r>
              <a:rPr lang="en-US" dirty="0" smtClean="0"/>
              <a:t>Writing Program Considerations</a:t>
            </a:r>
            <a:endParaRPr lang="en-US" dirty="0"/>
          </a:p>
        </p:txBody>
      </p:sp>
      <p:sp>
        <p:nvSpPr>
          <p:cNvPr id="3" name="Text Placeholder 2"/>
          <p:cNvSpPr>
            <a:spLocks noGrp="1"/>
          </p:cNvSpPr>
          <p:nvPr>
            <p:ph type="body" sz="quarter" idx="13"/>
          </p:nvPr>
        </p:nvSpPr>
        <p:spPr>
          <a:xfrm>
            <a:off x="0" y="1085850"/>
            <a:ext cx="11030413" cy="5772150"/>
          </a:xfrm>
        </p:spPr>
        <p:txBody>
          <a:bodyPr/>
          <a:lstStyle/>
          <a:p>
            <a:r>
              <a:rPr lang="en-US" dirty="0" smtClean="0"/>
              <a:t>Effective writing programs encompass both writing to learn and writing to demonstrate learning. </a:t>
            </a:r>
          </a:p>
          <a:p>
            <a:r>
              <a:rPr lang="en-US" dirty="0" smtClean="0"/>
              <a:t>Students should be writing about or in response to text everyday. </a:t>
            </a:r>
          </a:p>
          <a:p>
            <a:r>
              <a:rPr lang="en-US" dirty="0" smtClean="0"/>
              <a:t>Students should have multiple opportunities to develop complex communication skills for a variety of purposes. Isolated “stop and drop” On-Demand practice does not account for multiple opportunities for a variety of purposes.   </a:t>
            </a:r>
            <a:endParaRPr lang="en-US" dirty="0"/>
          </a:p>
        </p:txBody>
      </p:sp>
      <p:sp>
        <p:nvSpPr>
          <p:cNvPr id="4" name="Slide Number Placeholder 3"/>
          <p:cNvSpPr>
            <a:spLocks noGrp="1"/>
          </p:cNvSpPr>
          <p:nvPr>
            <p:ph type="sldNum" sz="quarter" idx="12"/>
          </p:nvPr>
        </p:nvSpPr>
        <p:spPr/>
        <p:txBody>
          <a:bodyPr/>
          <a:lstStyle/>
          <a:p>
            <a:fld id="{91BD7323-49BF-4C97-8773-5EC64C492009}" type="slidenum">
              <a:rPr lang="en-US" smtClean="0"/>
              <a:t>93</a:t>
            </a:fld>
            <a:endParaRPr lang="en-US"/>
          </a:p>
        </p:txBody>
      </p:sp>
    </p:spTree>
    <p:extLst>
      <p:ext uri="{BB962C8B-B14F-4D97-AF65-F5344CB8AC3E}">
        <p14:creationId xmlns:p14="http://schemas.microsoft.com/office/powerpoint/2010/main" val="243272342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1"/>
            <a:ext cx="8596668" cy="828674"/>
          </a:xfrm>
        </p:spPr>
        <p:txBody>
          <a:bodyPr/>
          <a:lstStyle/>
          <a:p>
            <a:r>
              <a:rPr lang="en-US" dirty="0" smtClean="0"/>
              <a:t>To Review:</a:t>
            </a:r>
            <a:endParaRPr lang="en-US" dirty="0"/>
          </a:p>
        </p:txBody>
      </p:sp>
      <p:sp>
        <p:nvSpPr>
          <p:cNvPr id="3" name="Text Placeholder 2"/>
          <p:cNvSpPr>
            <a:spLocks noGrp="1"/>
          </p:cNvSpPr>
          <p:nvPr>
            <p:ph type="body" sz="quarter" idx="13"/>
          </p:nvPr>
        </p:nvSpPr>
        <p:spPr>
          <a:xfrm>
            <a:off x="76200" y="933450"/>
            <a:ext cx="9668301" cy="5924550"/>
          </a:xfrm>
        </p:spPr>
        <p:txBody>
          <a:bodyPr/>
          <a:lstStyle/>
          <a:p>
            <a:pPr fontAlgn="base"/>
            <a:r>
              <a:rPr lang="en-US" sz="2900" dirty="0"/>
              <a:t>Standards-aligned instruction is a </a:t>
            </a:r>
            <a:r>
              <a:rPr lang="en-US" sz="2900" b="1" dirty="0"/>
              <a:t>balance of building knowledge and applying skills and strategies</a:t>
            </a:r>
            <a:r>
              <a:rPr lang="en-US" sz="2900" dirty="0"/>
              <a:t>. </a:t>
            </a:r>
          </a:p>
          <a:p>
            <a:pPr fontAlgn="base"/>
            <a:r>
              <a:rPr lang="en-US" sz="2900" dirty="0"/>
              <a:t>Students must be exposed to and have consistent practice reading </a:t>
            </a:r>
            <a:r>
              <a:rPr lang="en-US" sz="2900" b="1" dirty="0"/>
              <a:t>grade-level appropriate, complex texts</a:t>
            </a:r>
            <a:r>
              <a:rPr lang="en-US" sz="2900" dirty="0"/>
              <a:t>.</a:t>
            </a:r>
          </a:p>
          <a:p>
            <a:pPr fontAlgn="base"/>
            <a:r>
              <a:rPr lang="en-US" sz="2900" b="1" dirty="0"/>
              <a:t>Text distribution and types</a:t>
            </a:r>
            <a:r>
              <a:rPr lang="en-US" sz="2900" dirty="0"/>
              <a:t> must align with the expectations of the standards. </a:t>
            </a:r>
            <a:endParaRPr lang="en-US" sz="2900" b="1" dirty="0"/>
          </a:p>
          <a:p>
            <a:pPr fontAlgn="base"/>
            <a:r>
              <a:rPr lang="en-US" sz="2900" dirty="0"/>
              <a:t>Students must be equipped to meet </a:t>
            </a:r>
            <a:r>
              <a:rPr lang="en-US" sz="2900" b="1" dirty="0"/>
              <a:t>the 21st century demands of a literate person</a:t>
            </a:r>
            <a:r>
              <a:rPr lang="en-US" sz="2900" dirty="0"/>
              <a:t>. </a:t>
            </a:r>
          </a:p>
          <a:p>
            <a:pPr fontAlgn="base"/>
            <a:r>
              <a:rPr lang="en-US" sz="2900" dirty="0"/>
              <a:t>The standards should be the foundation for not only grade-level appropriate reading and writing classroom instruction, but also for schoolwide </a:t>
            </a:r>
            <a:r>
              <a:rPr lang="en-US" sz="2900" b="1" dirty="0"/>
              <a:t>writing programs</a:t>
            </a:r>
            <a:r>
              <a:rPr lang="en-US" sz="2900" dirty="0"/>
              <a:t>.</a:t>
            </a:r>
          </a:p>
          <a:p>
            <a:endParaRPr lang="en-US" sz="2800" dirty="0"/>
          </a:p>
        </p:txBody>
      </p:sp>
      <p:sp>
        <p:nvSpPr>
          <p:cNvPr id="4" name="Slide Number Placeholder 3"/>
          <p:cNvSpPr>
            <a:spLocks noGrp="1"/>
          </p:cNvSpPr>
          <p:nvPr>
            <p:ph type="sldNum" sz="quarter" idx="12"/>
          </p:nvPr>
        </p:nvSpPr>
        <p:spPr/>
        <p:txBody>
          <a:bodyPr/>
          <a:lstStyle/>
          <a:p>
            <a:fld id="{91BD7323-49BF-4C97-8773-5EC64C492009}" type="slidenum">
              <a:rPr lang="en-US" smtClean="0"/>
              <a:t>94</a:t>
            </a:fld>
            <a:endParaRPr lang="en-US"/>
          </a:p>
        </p:txBody>
      </p:sp>
    </p:spTree>
    <p:extLst>
      <p:ext uri="{BB962C8B-B14F-4D97-AF65-F5344CB8AC3E}">
        <p14:creationId xmlns:p14="http://schemas.microsoft.com/office/powerpoint/2010/main" val="185875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Reflection</a:t>
            </a:r>
            <a:endParaRPr lang="en-US" dirty="0"/>
          </a:p>
        </p:txBody>
      </p:sp>
      <p:sp>
        <p:nvSpPr>
          <p:cNvPr id="3" name="Text Placeholder 2"/>
          <p:cNvSpPr>
            <a:spLocks noGrp="1"/>
          </p:cNvSpPr>
          <p:nvPr>
            <p:ph type="body" sz="quarter" idx="13"/>
          </p:nvPr>
        </p:nvSpPr>
        <p:spPr>
          <a:xfrm>
            <a:off x="555786" y="1247774"/>
            <a:ext cx="9188715" cy="5610225"/>
          </a:xfrm>
        </p:spPr>
        <p:txBody>
          <a:bodyPr/>
          <a:lstStyle/>
          <a:p>
            <a:r>
              <a:rPr lang="en-US" dirty="0" smtClean="0"/>
              <a:t>In light of the additional instructional concerns:</a:t>
            </a:r>
          </a:p>
          <a:p>
            <a:pPr lvl="1"/>
            <a:r>
              <a:rPr lang="en-US" dirty="0" smtClean="0"/>
              <a:t>In what areas might you need to do additional instructional planning and resource development?</a:t>
            </a:r>
          </a:p>
          <a:p>
            <a:pPr lvl="1"/>
            <a:r>
              <a:rPr lang="en-US" dirty="0" smtClean="0"/>
              <a:t>In what areas might collaboration with others be helpful? </a:t>
            </a:r>
          </a:p>
          <a:p>
            <a:pPr lvl="1"/>
            <a:r>
              <a:rPr lang="en-US" dirty="0" smtClean="0"/>
              <a:t>In what areas might professional </a:t>
            </a:r>
            <a:r>
              <a:rPr lang="en-US" dirty="0"/>
              <a:t>learning opportunities </a:t>
            </a:r>
            <a:r>
              <a:rPr lang="en-US" dirty="0" smtClean="0"/>
              <a:t>be needed?</a:t>
            </a:r>
            <a:endParaRPr lang="en-US" dirty="0"/>
          </a:p>
          <a:p>
            <a:endParaRPr lang="en-US" dirty="0"/>
          </a:p>
        </p:txBody>
      </p:sp>
      <p:sp>
        <p:nvSpPr>
          <p:cNvPr id="4" name="Slide Number Placeholder 3"/>
          <p:cNvSpPr>
            <a:spLocks noGrp="1"/>
          </p:cNvSpPr>
          <p:nvPr>
            <p:ph type="sldNum" sz="quarter" idx="12"/>
          </p:nvPr>
        </p:nvSpPr>
        <p:spPr/>
        <p:txBody>
          <a:bodyPr/>
          <a:lstStyle/>
          <a:p>
            <a:fld id="{91BD7323-49BF-4C97-8773-5EC64C492009}" type="slidenum">
              <a:rPr lang="en-US" smtClean="0"/>
              <a:t>95</a:t>
            </a:fld>
            <a:endParaRPr lang="en-US"/>
          </a:p>
        </p:txBody>
      </p:sp>
    </p:spTree>
    <p:extLst>
      <p:ext uri="{BB962C8B-B14F-4D97-AF65-F5344CB8AC3E}">
        <p14:creationId xmlns:p14="http://schemas.microsoft.com/office/powerpoint/2010/main" val="373397656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812120"/>
          </a:xfrm>
        </p:spPr>
        <p:txBody>
          <a:bodyPr/>
          <a:lstStyle/>
          <a:p>
            <a:r>
              <a:rPr lang="en-US" dirty="0" smtClean="0"/>
              <a:t>Coming Up</a:t>
            </a:r>
            <a:endParaRPr lang="en-US" dirty="0"/>
          </a:p>
        </p:txBody>
      </p:sp>
      <p:sp>
        <p:nvSpPr>
          <p:cNvPr id="4" name="Slide Number Placeholder 3"/>
          <p:cNvSpPr>
            <a:spLocks noGrp="1"/>
          </p:cNvSpPr>
          <p:nvPr>
            <p:ph type="sldNum" sz="quarter" idx="12"/>
          </p:nvPr>
        </p:nvSpPr>
        <p:spPr/>
        <p:txBody>
          <a:bodyPr/>
          <a:lstStyle/>
          <a:p>
            <a:fld id="{91BD7323-49BF-4C97-8773-5EC64C492009}" type="slidenum">
              <a:rPr lang="en-US" smtClean="0"/>
              <a:t>96</a:t>
            </a:fld>
            <a:endParaRPr lang="en-US"/>
          </a:p>
        </p:txBody>
      </p:sp>
      <p:sp>
        <p:nvSpPr>
          <p:cNvPr id="5" name="Rectangle 1"/>
          <p:cNvSpPr>
            <a:spLocks noGrp="1" noChangeArrowheads="1"/>
          </p:cNvSpPr>
          <p:nvPr>
            <p:ph type="body" sz="quarter" idx="13"/>
          </p:nvPr>
        </p:nvSpPr>
        <p:spPr bwMode="auto">
          <a:xfrm>
            <a:off x="0" y="2566867"/>
            <a:ext cx="10782300" cy="1538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lvl1pPr indent="381000"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indent="0">
              <a:buNone/>
            </a:pPr>
            <a:endParaRPr lang="en-US" sz="3300" dirty="0" smtClean="0"/>
          </a:p>
          <a:p>
            <a:pPr>
              <a:buFont typeface="Arial" panose="020B0604020202020204" pitchFamily="34" charset="0"/>
              <a:buChar char="•"/>
            </a:pPr>
            <a:r>
              <a:rPr lang="en-US" sz="3300" dirty="0" smtClean="0"/>
              <a:t>Section </a:t>
            </a:r>
            <a:r>
              <a:rPr lang="en-US" sz="3300" dirty="0"/>
              <a:t>1G:  </a:t>
            </a:r>
            <a:r>
              <a:rPr lang="en-US" sz="3300" dirty="0" smtClean="0"/>
              <a:t>Wrap up of Module 1 &amp; Next Steps</a:t>
            </a:r>
            <a:r>
              <a:rPr kumimoji="0" lang="en-US" altLang="en-US" sz="3400" b="0" i="0" u="none" strike="noStrike" cap="none" normalizeH="0" baseline="0" dirty="0" smtClean="0">
                <a:ln>
                  <a:noFill/>
                </a:ln>
                <a:solidFill>
                  <a:schemeClr val="tx1"/>
                </a:solidFill>
                <a:effectLst/>
              </a:rPr>
              <a:t/>
            </a:r>
            <a:br>
              <a:rPr kumimoji="0" lang="en-US" altLang="en-US" sz="3400" b="0" i="0" u="none" strike="noStrike" cap="none" normalizeH="0" baseline="0" dirty="0" smtClean="0">
                <a:ln>
                  <a:noFill/>
                </a:ln>
                <a:solidFill>
                  <a:schemeClr val="tx1"/>
                </a:solidFill>
                <a:effectLst/>
              </a:rPr>
            </a:br>
            <a:endParaRPr kumimoji="0" lang="en-US" altLang="en-US" sz="3400"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15320851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End Slide Section F</a:t>
            </a:r>
            <a:endParaRPr lang="en-US" dirty="0"/>
          </a:p>
        </p:txBody>
      </p:sp>
      <p:sp>
        <p:nvSpPr>
          <p:cNvPr id="4" name="Slide Number Placeholder 3"/>
          <p:cNvSpPr>
            <a:spLocks noGrp="1"/>
          </p:cNvSpPr>
          <p:nvPr>
            <p:ph type="sldNum" idx="12"/>
          </p:nvPr>
        </p:nvSpPr>
        <p:spPr/>
        <p:txBody>
          <a:bodyPr/>
          <a:lstStyle/>
          <a:p>
            <a:fld id="{91BD7323-49BF-4C97-8773-5EC64C492009}" type="slidenum">
              <a:rPr lang="en-US" smtClean="0"/>
              <a:t>97</a:t>
            </a:fld>
            <a:endParaRPr lang="en-US"/>
          </a:p>
        </p:txBody>
      </p:sp>
      <p:sp>
        <p:nvSpPr>
          <p:cNvPr id="3" name="Text Placeholder 2" hidden="1"/>
          <p:cNvSpPr>
            <a:spLocks noGrp="1"/>
          </p:cNvSpPr>
          <p:nvPr>
            <p:ph type="body" idx="1"/>
          </p:nvPr>
        </p:nvSpPr>
        <p:spPr/>
        <p:txBody>
          <a:bodyPr/>
          <a:lstStyle/>
          <a:p>
            <a:endParaRPr lang="en-US"/>
          </a:p>
        </p:txBody>
      </p:sp>
      <p:pic>
        <p:nvPicPr>
          <p:cNvPr id="1026" name="Picture 2" descr="https://lh4.googleusercontent.com/T8N5UyWlK58lPsBXK5Ci3fgKI2IWUH4Xyan81_udqmjFnbuQnw70kT3wyUX2htf--vKACthcVzMdpO1COcAddj2uCAZ27am6qbhV3OF8VTIaEqlg74rsKYihBSkozXEXYEhNU5uvf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0766" y="0"/>
            <a:ext cx="2061234" cy="20612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5038" y="0"/>
            <a:ext cx="10055728" cy="6370975"/>
          </a:xfrm>
          <a:prstGeom prst="rect">
            <a:avLst/>
          </a:prstGeom>
        </p:spPr>
        <p:txBody>
          <a:bodyPr wrap="square">
            <a:spAutoFit/>
          </a:bodyPr>
          <a:lstStyle/>
          <a:p>
            <a:r>
              <a:rPr lang="en-US" sz="2400" dirty="0">
                <a:solidFill>
                  <a:srgbClr val="333333"/>
                </a:solidFill>
                <a:latin typeface="&amp;quot"/>
              </a:rPr>
              <a:t>Stop here if you are completing Module 1: Section </a:t>
            </a:r>
            <a:r>
              <a:rPr lang="en-US" sz="2400" dirty="0" smtClean="0">
                <a:solidFill>
                  <a:srgbClr val="333333"/>
                </a:solidFill>
                <a:latin typeface="&amp;quot"/>
              </a:rPr>
              <a:t>1F</a:t>
            </a:r>
            <a:r>
              <a:rPr lang="en-US" sz="2400" dirty="0">
                <a:solidFill>
                  <a:srgbClr val="333333"/>
                </a:solidFill>
                <a:latin typeface="&amp;quot"/>
              </a:rPr>
              <a:t>: Additional Instructional Implications </a:t>
            </a:r>
            <a:r>
              <a:rPr lang="en-US" sz="2400" b="1" dirty="0" smtClean="0">
                <a:solidFill>
                  <a:srgbClr val="333333"/>
                </a:solidFill>
                <a:latin typeface="&amp;quot"/>
              </a:rPr>
              <a:t>only</a:t>
            </a:r>
            <a:r>
              <a:rPr lang="en-US" sz="2400" dirty="0">
                <a:solidFill>
                  <a:srgbClr val="333333"/>
                </a:solidFill>
                <a:latin typeface="&amp;quot"/>
              </a:rPr>
              <a:t>. </a:t>
            </a:r>
            <a:endParaRPr lang="en-US" sz="2400" dirty="0" smtClean="0">
              <a:solidFill>
                <a:srgbClr val="333333"/>
              </a:solidFill>
              <a:latin typeface="&amp;quot"/>
            </a:endParaRPr>
          </a:p>
          <a:p>
            <a:endParaRPr lang="en-US" sz="2400" dirty="0">
              <a:solidFill>
                <a:srgbClr val="333333"/>
              </a:solidFill>
              <a:latin typeface="&amp;quot"/>
            </a:endParaRPr>
          </a:p>
          <a:p>
            <a:r>
              <a:rPr lang="en-US" sz="2400" dirty="0"/>
              <a:t>The KDE needs your feedback on the effectiveness of this module, the learning platform and how the consultants may best support you as you take the next steps in the implementation process. Feedback from </a:t>
            </a:r>
            <a:r>
              <a:rPr lang="en-US" sz="2400" dirty="0" smtClean="0"/>
              <a:t>the </a:t>
            </a:r>
            <a:r>
              <a:rPr lang="en-US" sz="2400" dirty="0"/>
              <a:t>surveys will be used by the KDE to plan and prepare future professional learning.</a:t>
            </a:r>
          </a:p>
          <a:p>
            <a:endParaRPr lang="en-US" sz="2400" dirty="0"/>
          </a:p>
          <a:p>
            <a:r>
              <a:rPr lang="en-US" sz="2400" dirty="0"/>
              <a:t>Teacher survey:</a:t>
            </a:r>
          </a:p>
          <a:p>
            <a:r>
              <a:rPr lang="en-US" sz="2400" dirty="0">
                <a:hlinkClick r:id="rId3"/>
              </a:rPr>
              <a:t>https://www.surveymonkey.com/r/WNNY92C</a:t>
            </a:r>
            <a:endParaRPr lang="en-US" sz="2400" dirty="0"/>
          </a:p>
          <a:p>
            <a:r>
              <a:rPr lang="en-US" sz="2400" dirty="0"/>
              <a:t>School/District Leader survey: </a:t>
            </a:r>
            <a:endParaRPr lang="en-US" sz="2400" dirty="0">
              <a:solidFill>
                <a:srgbClr val="333333"/>
              </a:solidFill>
              <a:latin typeface="&amp;quot"/>
            </a:endParaRPr>
          </a:p>
          <a:p>
            <a:r>
              <a:rPr lang="en-US" sz="2400" dirty="0">
                <a:solidFill>
                  <a:srgbClr val="333333"/>
                </a:solidFill>
                <a:latin typeface="&amp;quot"/>
                <a:hlinkClick r:id="rId4"/>
              </a:rPr>
              <a:t>https://www.surveymonkey.com/r/W3CDLQH</a:t>
            </a:r>
            <a:endParaRPr lang="en-US" sz="2400" dirty="0">
              <a:solidFill>
                <a:srgbClr val="333333"/>
              </a:solidFill>
              <a:latin typeface="&amp;quot"/>
            </a:endParaRPr>
          </a:p>
          <a:p>
            <a:endParaRPr lang="en-US" sz="2400" dirty="0">
              <a:solidFill>
                <a:srgbClr val="333333"/>
              </a:solidFill>
              <a:latin typeface="&amp;quot"/>
            </a:endParaRPr>
          </a:p>
          <a:p>
            <a:r>
              <a:rPr lang="en-US" sz="2400" dirty="0" smtClean="0">
                <a:solidFill>
                  <a:srgbClr val="333333"/>
                </a:solidFill>
                <a:latin typeface="&amp;quot"/>
              </a:rPr>
              <a:t>If </a:t>
            </a:r>
            <a:r>
              <a:rPr lang="en-US" sz="2400" dirty="0" smtClean="0">
                <a:solidFill>
                  <a:srgbClr val="333333"/>
                </a:solidFill>
                <a:latin typeface="&amp;quot"/>
              </a:rPr>
              <a:t>you would like to </a:t>
            </a:r>
            <a:r>
              <a:rPr lang="en-US" sz="2400" dirty="0">
                <a:solidFill>
                  <a:srgbClr val="333333"/>
                </a:solidFill>
                <a:latin typeface="&amp;quot"/>
              </a:rPr>
              <a:t>complete another section of Module 1 at this time, continue onto the next slide to begin facilitating Module 1</a:t>
            </a:r>
            <a:r>
              <a:rPr lang="en-US" sz="2400" dirty="0" smtClean="0">
                <a:solidFill>
                  <a:srgbClr val="333333"/>
                </a:solidFill>
                <a:latin typeface="&amp;quot"/>
              </a:rPr>
              <a:t>: Section 1G: Wrap Up of Module 1 &amp; Next Steps.</a:t>
            </a:r>
            <a:endParaRPr lang="en-US" sz="2400" dirty="0">
              <a:latin typeface="Times New Roman" panose="02020603050405020304" pitchFamily="18" charset="0"/>
            </a:endParaRPr>
          </a:p>
        </p:txBody>
      </p:sp>
    </p:spTree>
    <p:extLst>
      <p:ext uri="{BB962C8B-B14F-4D97-AF65-F5344CB8AC3E}">
        <p14:creationId xmlns:p14="http://schemas.microsoft.com/office/powerpoint/2010/main" val="38865172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a:spLocks noGrp="1"/>
          </p:cNvSpPr>
          <p:nvPr>
            <p:ph type="ctrTitle"/>
          </p:nvPr>
        </p:nvSpPr>
        <p:spPr>
          <a:xfrm>
            <a:off x="485401" y="640080"/>
            <a:ext cx="9228600" cy="3035808"/>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72B62"/>
              </a:buClr>
              <a:buSzPts val="4800"/>
              <a:buFont typeface="Georgia"/>
              <a:buNone/>
            </a:pPr>
            <a:r>
              <a:rPr lang="en-US" sz="4000" dirty="0" smtClean="0"/>
              <a:t>Getting to Know the </a:t>
            </a:r>
            <a:br>
              <a:rPr lang="en-US" sz="4000" dirty="0" smtClean="0"/>
            </a:br>
            <a:r>
              <a:rPr lang="en-US" sz="4000" i="1" dirty="0" smtClean="0"/>
              <a:t>Kentucky Academic Standards for Reading and Writing</a:t>
            </a:r>
            <a:r>
              <a:rPr lang="en-US" sz="4000" dirty="0" smtClean="0"/>
              <a:t/>
            </a:r>
            <a:br>
              <a:rPr lang="en-US" sz="4000" dirty="0" smtClean="0"/>
            </a:br>
            <a:endParaRPr sz="4000" b="0" i="0" u="none" strike="noStrike" cap="none" dirty="0">
              <a:solidFill>
                <a:srgbClr val="072B62"/>
              </a:solidFill>
              <a:latin typeface="Georgia"/>
              <a:ea typeface="Georgia"/>
              <a:cs typeface="Georgia"/>
              <a:sym typeface="Georgia"/>
            </a:endParaRPr>
          </a:p>
        </p:txBody>
      </p:sp>
      <p:sp>
        <p:nvSpPr>
          <p:cNvPr id="341" name="Shape 341"/>
          <p:cNvSpPr txBox="1">
            <a:spLocks noGrp="1"/>
          </p:cNvSpPr>
          <p:nvPr>
            <p:ph type="subTitle" idx="1"/>
          </p:nvPr>
        </p:nvSpPr>
        <p:spPr>
          <a:xfrm>
            <a:off x="485402" y="4169663"/>
            <a:ext cx="8978088" cy="1371821"/>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D2BD24"/>
              </a:buClr>
              <a:buSzPts val="2800"/>
              <a:buFont typeface="Noto Sans Symbols"/>
              <a:buNone/>
            </a:pPr>
            <a:r>
              <a:rPr lang="en-US" sz="3600" b="0" i="0" u="none" strike="noStrike" cap="none" dirty="0" smtClean="0">
                <a:solidFill>
                  <a:srgbClr val="7F7F7F"/>
                </a:solidFill>
                <a:latin typeface="Georgia" panose="02040502050405020303" pitchFamily="18" charset="0"/>
                <a:sym typeface="Source Sans Pro"/>
              </a:rPr>
              <a:t>Module 1: Section 1G</a:t>
            </a:r>
            <a:endParaRPr lang="en-US" sz="3600" dirty="0">
              <a:latin typeface="Georgia" panose="02040502050405020303" pitchFamily="18" charset="0"/>
            </a:endParaRPr>
          </a:p>
          <a:p>
            <a:pPr marL="0" marR="0" lvl="0" indent="0" rtl="0">
              <a:lnSpc>
                <a:spcPct val="100000"/>
              </a:lnSpc>
              <a:spcBef>
                <a:spcPts val="0"/>
              </a:spcBef>
              <a:spcAft>
                <a:spcPts val="0"/>
              </a:spcAft>
              <a:buClr>
                <a:srgbClr val="D2BD24"/>
              </a:buClr>
              <a:buSzPts val="2800"/>
              <a:buFont typeface="Noto Sans Symbols"/>
              <a:buNone/>
            </a:pPr>
            <a:r>
              <a:rPr lang="en-US" sz="3600" b="0" i="0" u="none" strike="noStrike" cap="none" dirty="0" smtClean="0">
                <a:solidFill>
                  <a:srgbClr val="7F7F7F"/>
                </a:solidFill>
                <a:latin typeface="Georgia" panose="02040502050405020303" pitchFamily="18" charset="0"/>
                <a:sym typeface="Source Sans Pro"/>
              </a:rPr>
              <a:t>Wrap Up of Module 1 &amp; Next Steps</a:t>
            </a:r>
          </a:p>
          <a:p>
            <a:pPr marL="0" marR="0" lvl="0" indent="0" rtl="0">
              <a:lnSpc>
                <a:spcPct val="100000"/>
              </a:lnSpc>
              <a:spcBef>
                <a:spcPts val="0"/>
              </a:spcBef>
              <a:spcAft>
                <a:spcPts val="0"/>
              </a:spcAft>
              <a:buClr>
                <a:srgbClr val="D2BD24"/>
              </a:buClr>
              <a:buSzPts val="2800"/>
              <a:buFont typeface="Noto Sans Symbols"/>
              <a:buNone/>
            </a:pPr>
            <a:endParaRPr sz="4000" b="0" i="0" u="none" strike="noStrike" cap="none" dirty="0">
              <a:solidFill>
                <a:srgbClr val="7F7F7F"/>
              </a:solidFill>
              <a:latin typeface="Georgia" panose="02040502050405020303" pitchFamily="18" charset="0"/>
              <a:sym typeface="Source Sans Pro"/>
            </a:endParaRPr>
          </a:p>
        </p:txBody>
      </p:sp>
    </p:spTree>
    <p:extLst>
      <p:ext uri="{BB962C8B-B14F-4D97-AF65-F5344CB8AC3E}">
        <p14:creationId xmlns:p14="http://schemas.microsoft.com/office/powerpoint/2010/main" val="409721246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Norms</a:t>
            </a:r>
            <a:endParaRPr lang="en-US" dirty="0"/>
          </a:p>
        </p:txBody>
      </p:sp>
      <p:sp>
        <p:nvSpPr>
          <p:cNvPr id="3" name="Text Placeholder 2"/>
          <p:cNvSpPr>
            <a:spLocks noGrp="1"/>
          </p:cNvSpPr>
          <p:nvPr>
            <p:ph type="body" sz="quarter" idx="13"/>
          </p:nvPr>
        </p:nvSpPr>
        <p:spPr>
          <a:xfrm>
            <a:off x="555786" y="1224951"/>
            <a:ext cx="9188715" cy="5449824"/>
          </a:xfrm>
        </p:spPr>
        <p:txBody>
          <a:bodyPr/>
          <a:lstStyle/>
          <a:p>
            <a:pPr>
              <a:buFont typeface="Arial" panose="020B0604020202020204" pitchFamily="34" charset="0"/>
              <a:buChar char="•"/>
            </a:pPr>
            <a:r>
              <a:rPr lang="en-US" dirty="0" smtClean="0"/>
              <a:t>Assume best intentions.</a:t>
            </a:r>
          </a:p>
          <a:p>
            <a:pPr>
              <a:buFont typeface="Arial" panose="020B0604020202020204" pitchFamily="34" charset="0"/>
              <a:buChar char="•"/>
            </a:pPr>
            <a:r>
              <a:rPr lang="en-US" dirty="0" smtClean="0"/>
              <a:t>Listen carefully to one another.</a:t>
            </a:r>
          </a:p>
          <a:p>
            <a:pPr>
              <a:buFont typeface="Arial" panose="020B0604020202020204" pitchFamily="34" charset="0"/>
              <a:buChar char="•"/>
            </a:pPr>
            <a:r>
              <a:rPr lang="en-US" dirty="0" smtClean="0"/>
              <a:t>Be open to new ideas.</a:t>
            </a:r>
          </a:p>
          <a:p>
            <a:pPr>
              <a:buFont typeface="Arial" panose="020B0604020202020204" pitchFamily="34" charset="0"/>
              <a:buChar char="•"/>
            </a:pPr>
            <a:r>
              <a:rPr lang="en-US" dirty="0" smtClean="0"/>
              <a:t>Be open to working outside your comfort zone.</a:t>
            </a:r>
          </a:p>
          <a:p>
            <a:pPr>
              <a:buFont typeface="Arial" panose="020B0604020202020204" pitchFamily="34" charset="0"/>
              <a:buChar char="•"/>
            </a:pPr>
            <a:r>
              <a:rPr lang="en-US" dirty="0" smtClean="0"/>
              <a:t>Ask questions.</a:t>
            </a:r>
          </a:p>
          <a:p>
            <a:pPr>
              <a:buFont typeface="Arial" panose="020B0604020202020204" pitchFamily="34" charset="0"/>
              <a:buChar char="•"/>
            </a:pPr>
            <a:r>
              <a:rPr lang="en-US" dirty="0" smtClean="0"/>
              <a:t>Allow a chance for everyone to participate.</a:t>
            </a:r>
            <a:endParaRPr lang="en-US" dirty="0"/>
          </a:p>
        </p:txBody>
      </p:sp>
      <p:sp>
        <p:nvSpPr>
          <p:cNvPr id="4" name="Slide Number Placeholder 3"/>
          <p:cNvSpPr>
            <a:spLocks noGrp="1"/>
          </p:cNvSpPr>
          <p:nvPr>
            <p:ph type="sldNum" sz="quarter" idx="12"/>
          </p:nvPr>
        </p:nvSpPr>
        <p:spPr/>
        <p:txBody>
          <a:bodyPr/>
          <a:lstStyle/>
          <a:p>
            <a:fld id="{91BD7323-49BF-4C97-8773-5EC64C492009}" type="slidenum">
              <a:rPr lang="en-US" smtClean="0"/>
              <a:t>99</a:t>
            </a:fld>
            <a:endParaRPr lang="en-US"/>
          </a:p>
        </p:txBody>
      </p:sp>
    </p:spTree>
    <p:extLst>
      <p:ext uri="{BB962C8B-B14F-4D97-AF65-F5344CB8AC3E}">
        <p14:creationId xmlns:p14="http://schemas.microsoft.com/office/powerpoint/2010/main" val="2013895692"/>
      </p:ext>
    </p:extLst>
  </p:cSld>
  <p:clrMapOvr>
    <a:masterClrMapping/>
  </p:clrMapOvr>
  <p:timing>
    <p:tnLst>
      <p:par>
        <p:cTn id="1" dur="indefinite" restart="never" nodeType="tmRoot"/>
      </p:par>
    </p:tnLst>
  </p:timing>
</p:sld>
</file>

<file path=ppt/theme/theme1.xml><?xml version="1.0" encoding="utf-8"?>
<a:theme xmlns:a="http://schemas.openxmlformats.org/drawingml/2006/main" name="Theme1">
  <a:themeElements>
    <a:clrScheme name="KDE Template">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36250</TotalTime>
  <Words>5989</Words>
  <Application>Microsoft Office PowerPoint</Application>
  <PresentationFormat>Widescreen</PresentationFormat>
  <Paragraphs>696</Paragraphs>
  <Slides>104</Slides>
  <Notes>16</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104</vt:i4>
      </vt:variant>
    </vt:vector>
  </HeadingPairs>
  <TitlesOfParts>
    <vt:vector size="114" baseType="lpstr">
      <vt:lpstr>Times New Roman</vt:lpstr>
      <vt:lpstr>Georgia</vt:lpstr>
      <vt:lpstr>&amp;quot</vt:lpstr>
      <vt:lpstr>Arial</vt:lpstr>
      <vt:lpstr>Wingdings</vt:lpstr>
      <vt:lpstr>Franklin Gothic Medium</vt:lpstr>
      <vt:lpstr>Source Sans Pro</vt:lpstr>
      <vt:lpstr>Calibri</vt:lpstr>
      <vt:lpstr>Noto Sans Symbols</vt:lpstr>
      <vt:lpstr>Theme1</vt:lpstr>
      <vt:lpstr>Getting to Know the  Kentucky Academic Standards for Reading and Writing </vt:lpstr>
      <vt:lpstr>Group Norms</vt:lpstr>
      <vt:lpstr>Revision Process Overview Essential Questions</vt:lpstr>
      <vt:lpstr>SB1 (2017) Standards Revision Requirements </vt:lpstr>
      <vt:lpstr>Standards Creation Process </vt:lpstr>
      <vt:lpstr>Standards Creation Process</vt:lpstr>
      <vt:lpstr>Writers’ Vision</vt:lpstr>
      <vt:lpstr>Coming Up</vt:lpstr>
      <vt:lpstr>End Slide for Section A</vt:lpstr>
      <vt:lpstr>Getting to Know the  Kentucky Academic Standards for Reading and Writing </vt:lpstr>
      <vt:lpstr>Group Norms</vt:lpstr>
      <vt:lpstr>Section 1B Learning Goals</vt:lpstr>
      <vt:lpstr>Organization of the Standards</vt:lpstr>
      <vt:lpstr>The 6 Strands</vt:lpstr>
      <vt:lpstr>Grade Level Overview K-5</vt:lpstr>
      <vt:lpstr>Grade-Level Overview Reflection</vt:lpstr>
      <vt:lpstr>Kentucky Academic Standards for Reading and Writing</vt:lpstr>
      <vt:lpstr>Grade-Level Standards View Reflection</vt:lpstr>
      <vt:lpstr>Kentucky Academic Standards for Reading and Writing</vt:lpstr>
      <vt:lpstr>Standards Breakdown View Reflection</vt:lpstr>
      <vt:lpstr>K-12 Standard Progressions</vt:lpstr>
      <vt:lpstr>K-12 Progressions Reflection</vt:lpstr>
      <vt:lpstr>Section 1B Learning Goals</vt:lpstr>
      <vt:lpstr>Coming Up</vt:lpstr>
      <vt:lpstr>End Slide Section B</vt:lpstr>
      <vt:lpstr>Getting to Know the  Kentucky Academic Standards for Reading and Writing </vt:lpstr>
      <vt:lpstr>Group Norms</vt:lpstr>
      <vt:lpstr>Essential Questions</vt:lpstr>
      <vt:lpstr>Relationship Status</vt:lpstr>
      <vt:lpstr>Not Additional Standards</vt:lpstr>
      <vt:lpstr>Infographic</vt:lpstr>
      <vt:lpstr>Instructional Application – Where do you see connections to the literacy practices in the instructional process and/or focusing question?</vt:lpstr>
      <vt:lpstr>Literacy Practices Clarifications</vt:lpstr>
      <vt:lpstr>Practice 1: Recognize that text is anything that communicates a message. </vt:lpstr>
      <vt:lpstr>Practice 2: Employ, develop and refine schema to understand and create text. </vt:lpstr>
      <vt:lpstr>Practice 3: View literary experiences as transactional, interdisciplinary and transformational. </vt:lpstr>
      <vt:lpstr>Practice 4: Utilize receptive and expressive language arts to better understand self, others and the world. </vt:lpstr>
      <vt:lpstr>Practice 5: Apply strategic practices, with scaffolding and then independently, to approach new literacy tasks.</vt:lpstr>
      <vt:lpstr>Instructional Application – Where do you see connections to the literacy practices in the instructional process and/or focusing question?</vt:lpstr>
      <vt:lpstr>Practice 6: Collaborate with others to create meaning.</vt:lpstr>
      <vt:lpstr>Practice 7: Utilize digital resources to learn and share with others.</vt:lpstr>
      <vt:lpstr>Practice 8: Engage in specialized, discipline-specific literacy practices </vt:lpstr>
      <vt:lpstr>Practice 9: Apply high level cognitive processes to think deeply and critically about text.</vt:lpstr>
      <vt:lpstr>Practice 10: Develop a literacy identity that promotes lifelong learning.</vt:lpstr>
      <vt:lpstr>Instructional Application – Where do you see connections to the literacy practices in the instructional process and/or focusing question?</vt:lpstr>
      <vt:lpstr>Discovery Task:</vt:lpstr>
      <vt:lpstr>Reflection – The WHY</vt:lpstr>
      <vt:lpstr>Coming Up</vt:lpstr>
      <vt:lpstr>End Slide Section C</vt:lpstr>
      <vt:lpstr>Getting to Know the  Kentucky Academic Standards for Reading and Writing </vt:lpstr>
      <vt:lpstr>Group Norms</vt:lpstr>
      <vt:lpstr>Section 1D Learning Goals</vt:lpstr>
      <vt:lpstr>Why Multiple Dimensions?</vt:lpstr>
      <vt:lpstr>What are the dimensions?</vt:lpstr>
      <vt:lpstr>How is the multidimensionality coded?</vt:lpstr>
      <vt:lpstr>How is the multidimensionality coded?</vt:lpstr>
      <vt:lpstr>How is the multidimensionality coded?</vt:lpstr>
      <vt:lpstr>Coded Example</vt:lpstr>
      <vt:lpstr>Application of Multidimensionality</vt:lpstr>
      <vt:lpstr>Discovery Task: Using Multidimensionality to Check for Standards Alignment</vt:lpstr>
      <vt:lpstr>Coming Up</vt:lpstr>
      <vt:lpstr>End Slide Section D</vt:lpstr>
      <vt:lpstr>Getting to Know the  Kentucky Academic Standards for Reading and Writing </vt:lpstr>
      <vt:lpstr>Group Norms</vt:lpstr>
      <vt:lpstr>Section 1E Essential Questions</vt:lpstr>
      <vt:lpstr>Reading and Writing K-5 Standards</vt:lpstr>
      <vt:lpstr>Rigorous Grade-Level Expectations</vt:lpstr>
      <vt:lpstr>Importance of the Standards Revision </vt:lpstr>
      <vt:lpstr>Spotlight on Revised Standards for Early Literacy </vt:lpstr>
      <vt:lpstr>Spotlight on Revised Standards for Early Literacy </vt:lpstr>
      <vt:lpstr>Spotlight on Revised Standards for Early Literacy </vt:lpstr>
      <vt:lpstr>Spotlight on Revised Standards for Early Literacy </vt:lpstr>
      <vt:lpstr>Spotlight on Revised Standards for Early Literacy </vt:lpstr>
      <vt:lpstr>Spotlight on Revised Standards for Early Literacy</vt:lpstr>
      <vt:lpstr>Spotlight on Revised Standards for Early Literacy</vt:lpstr>
      <vt:lpstr>Spotlight on Revised Standards for Early Literacy</vt:lpstr>
      <vt:lpstr>Spotlight on Revised Standards for Early Literacy</vt:lpstr>
      <vt:lpstr>Discovery Task</vt:lpstr>
      <vt:lpstr>Grade 2 Comparison Example</vt:lpstr>
      <vt:lpstr>Reflection</vt:lpstr>
      <vt:lpstr>Coming Up</vt:lpstr>
      <vt:lpstr>End Slide Section E</vt:lpstr>
      <vt:lpstr>Getting to Know the  Kentucky Academic Standards for Reading and Writing </vt:lpstr>
      <vt:lpstr>Group Norms</vt:lpstr>
      <vt:lpstr>Section 1F Learning Goal</vt:lpstr>
      <vt:lpstr>Balance of Building Knowledge and Applying Skills and Strategies</vt:lpstr>
      <vt:lpstr>Balance of Building Knowledge and Applying Skills and Strategies</vt:lpstr>
      <vt:lpstr>Text Complexity </vt:lpstr>
      <vt:lpstr>Text Distribution and Types</vt:lpstr>
      <vt:lpstr>Text Distribution and Types</vt:lpstr>
      <vt:lpstr>21st Century Literacy</vt:lpstr>
      <vt:lpstr>21st Century Literacy</vt:lpstr>
      <vt:lpstr>Writing Program Considerations</vt:lpstr>
      <vt:lpstr>To Review:</vt:lpstr>
      <vt:lpstr>Reflection</vt:lpstr>
      <vt:lpstr>Coming Up</vt:lpstr>
      <vt:lpstr>End Slide Section F</vt:lpstr>
      <vt:lpstr>Getting to Know the  Kentucky Academic Standards for Reading and Writing </vt:lpstr>
      <vt:lpstr>Group Norms</vt:lpstr>
      <vt:lpstr>Module 1 Goals:</vt:lpstr>
      <vt:lpstr>Module Wrap Up</vt:lpstr>
      <vt:lpstr>Consider:</vt:lpstr>
      <vt:lpstr>Planning for Next Steps</vt:lpstr>
      <vt:lpstr>End Slide for Module 1</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Kentucky Academic Standards for Reading and Writing and Mathematics</dc:title>
  <dc:creator>Fraker, Jennifer L - Office of Teaching and Learning</dc:creator>
  <cp:lastModifiedBy>Ray, Micki - Division of Program Standards</cp:lastModifiedBy>
  <cp:revision>123</cp:revision>
  <cp:lastPrinted>2018-07-23T17:18:08Z</cp:lastPrinted>
  <dcterms:modified xsi:type="dcterms:W3CDTF">2019-06-05T15:38:16Z</dcterms:modified>
</cp:coreProperties>
</file>